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Lst>
  <p:sldSz cy="5143500" cx="9144000"/>
  <p:notesSz cx="6858000" cy="9144000"/>
  <p:embeddedFontLst>
    <p:embeddedFont>
      <p:font typeface="Raleway"/>
      <p:regular r:id="rId40"/>
      <p:bold r:id="rId41"/>
      <p:italic r:id="rId42"/>
      <p:boldItalic r:id="rId43"/>
    </p:embeddedFont>
    <p:embeddedFont>
      <p:font typeface="Lato"/>
      <p:regular r:id="rId44"/>
      <p:bold r:id="rId45"/>
      <p:italic r:id="rId46"/>
      <p:boldItalic r:id="rId47"/>
    </p:embeddedFont>
    <p:embeddedFont>
      <p:font typeface="Open Sans ExtraBold"/>
      <p:bold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A493A5F-BBDA-45A9-867F-8470A8688CCC}">
  <a:tblStyle styleId="{DA493A5F-BBDA-45A9-867F-8470A8688CCC}"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aleway-regular.fntdata"/><Relationship Id="rId42" Type="http://schemas.openxmlformats.org/officeDocument/2006/relationships/font" Target="fonts/Raleway-italic.fntdata"/><Relationship Id="rId41" Type="http://schemas.openxmlformats.org/officeDocument/2006/relationships/font" Target="fonts/Raleway-bold.fntdata"/><Relationship Id="rId44" Type="http://schemas.openxmlformats.org/officeDocument/2006/relationships/font" Target="fonts/Lato-regular.fntdata"/><Relationship Id="rId43" Type="http://schemas.openxmlformats.org/officeDocument/2006/relationships/font" Target="fonts/Raleway-boldItalic.fntdata"/><Relationship Id="rId46" Type="http://schemas.openxmlformats.org/officeDocument/2006/relationships/font" Target="fonts/Lato-italic.fntdata"/><Relationship Id="rId45"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OpenSansExtraBold-bold.fntdata"/><Relationship Id="rId47" Type="http://schemas.openxmlformats.org/officeDocument/2006/relationships/font" Target="fonts/Lato-boldItalic.fntdata"/><Relationship Id="rId49" Type="http://schemas.openxmlformats.org/officeDocument/2006/relationships/font" Target="fonts/OpenSansExtraBold-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94409802fd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94409802fd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d9c67055b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d9c67055b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51d9165c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51d9165c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9534f50a7b_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9534f50a7b_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9534f50a7b_8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9534f50a7b_8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9534f50a7b_8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9534f50a7b_8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9534f50a7b_8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9534f50a7b_8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5430e6bdd_5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5430e6bdd_5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46ee7dff8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46ee7dff8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94409802fd_4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94409802fd_4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94409802fd_4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94409802fd_4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images to be replaced with our prototypes. </a:t>
            </a:r>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94409802fd_4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94409802fd_4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94409802fd_4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94409802fd_4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46ee7dff8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46ee7dff8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94409802fd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94409802fd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94409802f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94409802f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9534f50a7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9534f50a7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9534f50a7b_7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9534f50a7b_7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9534f50a7b_7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9534f50a7b_7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9534f50a7b_7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9534f50a7b_7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9534f50a7b_7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9534f50a7b_7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9534f50a7b_7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9534f50a7b_7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9534f50a7b_7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9534f50a7b_7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9534f50a7b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9534f50a7b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942d257717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942d257717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942d257717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942d257717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d9c6705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d9c6705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94409802fd_4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94409802fd_4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94409802fd_4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94409802fd_4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942d257717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942d257717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4.png"/><Relationship Id="rId4" Type="http://schemas.openxmlformats.org/officeDocument/2006/relationships/hyperlink" Target="http://linkedin.com/in/ruthvika-mohan/" TargetMode="External"/><Relationship Id="rId5" Type="http://schemas.openxmlformats.org/officeDocument/2006/relationships/hyperlink" Target="http://linkedin.com/in/ranjanpai/" TargetMode="External"/><Relationship Id="rId6" Type="http://schemas.openxmlformats.org/officeDocument/2006/relationships/hyperlink" Target="https://www.linkedin.com/in/akanksha-bajaj-8b5a5b1b0"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3.png"/><Relationship Id="rId4" Type="http://schemas.openxmlformats.org/officeDocument/2006/relationships/image" Target="../media/image11.png"/><Relationship Id="rId5" Type="http://schemas.openxmlformats.org/officeDocument/2006/relationships/image" Target="../media/image9.png"/><Relationship Id="rId6" Type="http://schemas.openxmlformats.org/officeDocument/2006/relationships/image" Target="../media/image12.png"/><Relationship Id="rId7" Type="http://schemas.openxmlformats.org/officeDocument/2006/relationships/image" Target="../media/image2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20.png"/><Relationship Id="rId4" Type="http://schemas.openxmlformats.org/officeDocument/2006/relationships/image" Target="../media/image14.png"/><Relationship Id="rId5" Type="http://schemas.openxmlformats.org/officeDocument/2006/relationships/image" Target="../media/image10.png"/><Relationship Id="rId6" Type="http://schemas.openxmlformats.org/officeDocument/2006/relationships/image" Target="../media/image17.png"/><Relationship Id="rId7" Type="http://schemas.openxmlformats.org/officeDocument/2006/relationships/image" Target="../media/image1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21.png"/><Relationship Id="rId4" Type="http://schemas.openxmlformats.org/officeDocument/2006/relationships/image" Target="../media/image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2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 Id="rId3" Type="http://schemas.openxmlformats.org/officeDocument/2006/relationships/image" Target="../media/image1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7"/>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7"/>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137" name="Google Shape;137;p17"/>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38" name="Google Shape;138;p17"/>
          <p:cNvPicPr preferRelativeResize="0"/>
          <p:nvPr/>
        </p:nvPicPr>
        <p:blipFill>
          <a:blip r:embed="rId3">
            <a:alphaModFix/>
          </a:blip>
          <a:stretch>
            <a:fillRect/>
          </a:stretch>
        </p:blipFill>
        <p:spPr>
          <a:xfrm>
            <a:off x="0" y="0"/>
            <a:ext cx="9144000" cy="5143500"/>
          </a:xfrm>
          <a:prstGeom prst="rect">
            <a:avLst/>
          </a:prstGeom>
          <a:noFill/>
          <a:ln>
            <a:noFill/>
          </a:ln>
        </p:spPr>
      </p:pic>
      <p:sp>
        <p:nvSpPr>
          <p:cNvPr id="139" name="Google Shape;139;p17"/>
          <p:cNvSpPr txBox="1"/>
          <p:nvPr/>
        </p:nvSpPr>
        <p:spPr>
          <a:xfrm>
            <a:off x="1161550" y="3551425"/>
            <a:ext cx="2818500" cy="15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Lato"/>
                <a:ea typeface="Lato"/>
                <a:cs typeface="Lato"/>
                <a:sym typeface="Lato"/>
              </a:rPr>
              <a:t>TEAM OUTLIERS</a:t>
            </a:r>
            <a:endParaRPr b="1">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
                <a:solidFill>
                  <a:schemeClr val="lt1"/>
                </a:solidFill>
                <a:latin typeface="Lato"/>
                <a:ea typeface="Lato"/>
                <a:cs typeface="Lato"/>
                <a:sym typeface="Lato"/>
              </a:rPr>
              <a:t>Ruthvika Mohan</a:t>
            </a:r>
            <a:endParaRPr>
              <a:solidFill>
                <a:schemeClr val="lt1"/>
              </a:solidFill>
              <a:latin typeface="Lato"/>
              <a:ea typeface="Lato"/>
              <a:cs typeface="Lato"/>
              <a:sym typeface="Lato"/>
            </a:endParaRPr>
          </a:p>
          <a:p>
            <a:pPr indent="0" lvl="0" marL="0" rtl="0" algn="l">
              <a:spcBef>
                <a:spcPts val="0"/>
              </a:spcBef>
              <a:spcAft>
                <a:spcPts val="0"/>
              </a:spcAft>
              <a:buNone/>
            </a:pPr>
            <a:r>
              <a:rPr lang="en">
                <a:solidFill>
                  <a:schemeClr val="lt1"/>
                </a:solidFill>
                <a:latin typeface="Lato"/>
                <a:ea typeface="Lato"/>
                <a:cs typeface="Lato"/>
                <a:sym typeface="Lato"/>
              </a:rPr>
              <a:t>Ranjan Pai</a:t>
            </a:r>
            <a:br>
              <a:rPr lang="en">
                <a:solidFill>
                  <a:schemeClr val="lt1"/>
                </a:solidFill>
                <a:latin typeface="Lato"/>
                <a:ea typeface="Lato"/>
                <a:cs typeface="Lato"/>
                <a:sym typeface="Lato"/>
              </a:rPr>
            </a:br>
            <a:r>
              <a:rPr lang="en">
                <a:solidFill>
                  <a:schemeClr val="lt1"/>
                </a:solidFill>
                <a:latin typeface="Lato"/>
                <a:ea typeface="Lato"/>
                <a:cs typeface="Lato"/>
                <a:sym typeface="Lato"/>
              </a:rPr>
              <a:t>Akanksha Bajaj</a:t>
            </a:r>
            <a:br>
              <a:rPr lang="en">
                <a:solidFill>
                  <a:schemeClr val="lt1"/>
                </a:solidFill>
                <a:latin typeface="Lato"/>
                <a:ea typeface="Lato"/>
                <a:cs typeface="Lato"/>
                <a:sym typeface="Lato"/>
              </a:rPr>
            </a:br>
            <a:endParaRPr>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6"/>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V </a:t>
            </a:r>
            <a:endParaRPr b="1" sz="700">
              <a:solidFill>
                <a:schemeClr val="lt1"/>
              </a:solidFill>
            </a:endParaRPr>
          </a:p>
        </p:txBody>
      </p:sp>
      <p:sp>
        <p:nvSpPr>
          <p:cNvPr id="200" name="Google Shape;200;p26"/>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Collaboration</a:t>
            </a:r>
            <a:endParaRPr sz="3000"/>
          </a:p>
          <a:p>
            <a:pPr indent="0" lvl="0" marL="0" rtl="0" algn="l">
              <a:spcBef>
                <a:spcPts val="0"/>
              </a:spcBef>
              <a:spcAft>
                <a:spcPts val="0"/>
              </a:spcAft>
              <a:buNone/>
            </a:pPr>
            <a:r>
              <a:rPr b="0" lang="en" sz="3000"/>
              <a:t>01</a:t>
            </a:r>
            <a:endParaRPr b="0" sz="3000"/>
          </a:p>
        </p:txBody>
      </p:sp>
      <p:sp>
        <p:nvSpPr>
          <p:cNvPr id="201" name="Google Shape;201;p26"/>
          <p:cNvSpPr txBox="1"/>
          <p:nvPr>
            <p:ph idx="1" type="subTitle"/>
          </p:nvPr>
        </p:nvSpPr>
        <p:spPr>
          <a:xfrm>
            <a:off x="724950" y="3313925"/>
            <a:ext cx="33009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300"/>
              <a:t>Building intelligence into existing methods to full potential and cutting costs on new installations. </a:t>
            </a:r>
            <a:endParaRPr sz="1300"/>
          </a:p>
        </p:txBody>
      </p:sp>
      <p:sp>
        <p:nvSpPr>
          <p:cNvPr id="202" name="Google Shape;202;p26"/>
          <p:cNvSpPr txBox="1"/>
          <p:nvPr/>
        </p:nvSpPr>
        <p:spPr>
          <a:xfrm>
            <a:off x="4947900" y="871350"/>
            <a:ext cx="3600600" cy="3506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AutoNum type="arabicPeriod"/>
            </a:pPr>
            <a:r>
              <a:rPr lang="en">
                <a:latin typeface="Lato"/>
                <a:ea typeface="Lato"/>
                <a:cs typeface="Lato"/>
                <a:sym typeface="Lato"/>
              </a:rPr>
              <a:t>BMTC </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AutoNum type="arabicPeriod"/>
            </a:pPr>
            <a:r>
              <a:rPr lang="en">
                <a:latin typeface="Lato"/>
                <a:ea typeface="Lato"/>
                <a:cs typeface="Lato"/>
                <a:sym typeface="Lato"/>
              </a:rPr>
              <a:t>BMRCL</a:t>
            </a:r>
            <a:br>
              <a:rPr lang="en">
                <a:latin typeface="Lato"/>
                <a:ea typeface="Lato"/>
                <a:cs typeface="Lato"/>
                <a:sym typeface="Lato"/>
              </a:rPr>
            </a:br>
            <a:endParaRPr>
              <a:latin typeface="Lato"/>
              <a:ea typeface="Lato"/>
              <a:cs typeface="Lato"/>
              <a:sym typeface="Lato"/>
            </a:endParaRPr>
          </a:p>
          <a:p>
            <a:pPr indent="-317500" lvl="0" marL="457200" rtl="0" algn="l">
              <a:spcBef>
                <a:spcPts val="0"/>
              </a:spcBef>
              <a:spcAft>
                <a:spcPts val="0"/>
              </a:spcAft>
              <a:buSzPts val="1400"/>
              <a:buFont typeface="Lato"/>
              <a:buAutoNum type="arabicPeriod"/>
            </a:pPr>
            <a:r>
              <a:rPr lang="en">
                <a:latin typeface="Lato"/>
                <a:ea typeface="Lato"/>
                <a:cs typeface="Lato"/>
                <a:sym typeface="Lato"/>
              </a:rPr>
              <a:t>BBMP</a:t>
            </a:r>
            <a:br>
              <a:rPr lang="en">
                <a:latin typeface="Lato"/>
                <a:ea typeface="Lato"/>
                <a:cs typeface="Lato"/>
                <a:sym typeface="Lato"/>
              </a:rPr>
            </a:br>
            <a:endParaRPr>
              <a:latin typeface="Lato"/>
              <a:ea typeface="Lato"/>
              <a:cs typeface="Lato"/>
              <a:sym typeface="Lato"/>
            </a:endParaRPr>
          </a:p>
          <a:p>
            <a:pPr indent="-317500" lvl="0" marL="457200" rtl="0" algn="l">
              <a:spcBef>
                <a:spcPts val="0"/>
              </a:spcBef>
              <a:spcAft>
                <a:spcPts val="0"/>
              </a:spcAft>
              <a:buSzPts val="1400"/>
              <a:buFont typeface="Lato"/>
              <a:buAutoNum type="arabicPeriod"/>
            </a:pPr>
            <a:r>
              <a:rPr lang="en">
                <a:latin typeface="Lato"/>
                <a:ea typeface="Lato"/>
                <a:cs typeface="Lato"/>
                <a:sym typeface="Lato"/>
              </a:rPr>
              <a:t>Bangalore Traffic Police</a:t>
            </a:r>
            <a:br>
              <a:rPr lang="en">
                <a:latin typeface="Lato"/>
                <a:ea typeface="Lato"/>
                <a:cs typeface="Lato"/>
                <a:sym typeface="Lato"/>
              </a:rPr>
            </a:br>
            <a:endParaRPr>
              <a:latin typeface="Lato"/>
              <a:ea typeface="Lato"/>
              <a:cs typeface="Lato"/>
              <a:sym typeface="Lato"/>
            </a:endParaRPr>
          </a:p>
          <a:p>
            <a:pPr indent="-317500" lvl="0" marL="457200" rtl="0" algn="l">
              <a:spcBef>
                <a:spcPts val="0"/>
              </a:spcBef>
              <a:spcAft>
                <a:spcPts val="0"/>
              </a:spcAft>
              <a:buSzPts val="1400"/>
              <a:buFont typeface="Lato"/>
              <a:buAutoNum type="arabicPeriod"/>
            </a:pPr>
            <a:r>
              <a:rPr lang="en">
                <a:latin typeface="Lato"/>
                <a:ea typeface="Lato"/>
                <a:cs typeface="Lato"/>
                <a:sym typeface="Lato"/>
              </a:rPr>
              <a:t>Private Organizations such as Yulu and Uber</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7"/>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Give and take</a:t>
            </a:r>
            <a:endParaRPr sz="3000"/>
          </a:p>
          <a:p>
            <a:pPr indent="0" lvl="0" marL="0" rtl="0" algn="l">
              <a:spcBef>
                <a:spcPts val="0"/>
              </a:spcBef>
              <a:spcAft>
                <a:spcPts val="0"/>
              </a:spcAft>
              <a:buNone/>
            </a:pPr>
            <a:r>
              <a:rPr b="0" lang="en" sz="3000"/>
              <a:t>02</a:t>
            </a:r>
            <a:endParaRPr b="0" sz="3000"/>
          </a:p>
          <a:p>
            <a:pPr indent="0" lvl="0" marL="0" rtl="0" algn="l">
              <a:spcBef>
                <a:spcPts val="0"/>
              </a:spcBef>
              <a:spcAft>
                <a:spcPts val="0"/>
              </a:spcAft>
              <a:buNone/>
            </a:pPr>
            <a:r>
              <a:rPr b="0" lang="en"/>
              <a:t>BMTC and BMRCL</a:t>
            </a:r>
            <a:endParaRPr b="0"/>
          </a:p>
        </p:txBody>
      </p:sp>
      <p:sp>
        <p:nvSpPr>
          <p:cNvPr id="208" name="Google Shape;208;p27"/>
          <p:cNvSpPr txBox="1"/>
          <p:nvPr>
            <p:ph idx="1" type="subTitle"/>
          </p:nvPr>
        </p:nvSpPr>
        <p:spPr>
          <a:xfrm>
            <a:off x="724950" y="3313925"/>
            <a:ext cx="3068400" cy="1079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300"/>
              <a:t>The most important solution to Bengaluru’s traffic issue is </a:t>
            </a:r>
            <a:r>
              <a:rPr lang="en" sz="1300"/>
              <a:t>increasing</a:t>
            </a:r>
            <a:r>
              <a:rPr lang="en" sz="1300"/>
              <a:t> public transport ridership</a:t>
            </a:r>
            <a:endParaRPr sz="1300"/>
          </a:p>
        </p:txBody>
      </p:sp>
      <p:sp>
        <p:nvSpPr>
          <p:cNvPr id="209" name="Google Shape;209;p27"/>
          <p:cNvSpPr txBox="1"/>
          <p:nvPr/>
        </p:nvSpPr>
        <p:spPr>
          <a:xfrm>
            <a:off x="5056850" y="169325"/>
            <a:ext cx="3487800" cy="422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Lato"/>
                <a:ea typeface="Lato"/>
                <a:cs typeface="Lato"/>
                <a:sym typeface="Lato"/>
              </a:rPr>
              <a:t>GIVE</a:t>
            </a:r>
            <a:endParaRPr b="1">
              <a:solidFill>
                <a:schemeClr val="dk1"/>
              </a:solidFill>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Data related to Waiting time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Bus routes, Stops, Schedules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Ticket Sales which is available through the Intelligent Transport System developed by BMTC and through already installed  systems in the Metro Rail</a:t>
            </a:r>
            <a:br>
              <a:rPr lang="en">
                <a:latin typeface="Lato"/>
                <a:ea typeface="Lato"/>
                <a:cs typeface="Lato"/>
                <a:sym typeface="Lato"/>
              </a:rPr>
            </a:br>
            <a:endParaRPr>
              <a:latin typeface="Lato"/>
              <a:ea typeface="Lato"/>
              <a:cs typeface="Lato"/>
              <a:sym typeface="Lato"/>
            </a:endParaRPr>
          </a:p>
          <a:p>
            <a:pPr indent="0" lvl="0" marL="0" rtl="0" algn="l">
              <a:spcBef>
                <a:spcPts val="0"/>
              </a:spcBef>
              <a:spcAft>
                <a:spcPts val="0"/>
              </a:spcAft>
              <a:buNone/>
            </a:pPr>
            <a:r>
              <a:rPr b="1" lang="en">
                <a:solidFill>
                  <a:schemeClr val="dk1"/>
                </a:solidFill>
                <a:latin typeface="Lato"/>
                <a:ea typeface="Lato"/>
                <a:cs typeface="Lato"/>
                <a:sym typeface="Lato"/>
              </a:rPr>
              <a:t>TAKE</a:t>
            </a:r>
            <a:endParaRPr b="1">
              <a:solidFill>
                <a:schemeClr val="dk1"/>
              </a:solidFill>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Promotion of Public transport as primary source of transport will increase the ridership. Identification of areas with less or no access can be equipped with mini vans to connect to nearest bus stop</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b="1" lang="en">
                <a:solidFill>
                  <a:schemeClr val="dk1"/>
                </a:solidFill>
                <a:latin typeface="Lato"/>
                <a:ea typeface="Lato"/>
                <a:cs typeface="Lato"/>
                <a:sym typeface="Lato"/>
              </a:rPr>
              <a:t>WIN-WIN</a:t>
            </a:r>
            <a:endParaRPr b="1">
              <a:solidFill>
                <a:schemeClr val="dk1"/>
              </a:solidFill>
              <a:latin typeface="Lato"/>
              <a:ea typeface="Lato"/>
              <a:cs typeface="Lato"/>
              <a:sym typeface="Lato"/>
            </a:endParaRPr>
          </a:p>
          <a:p>
            <a:pPr indent="0" lvl="0" marL="0" rtl="0" algn="l">
              <a:spcBef>
                <a:spcPts val="0"/>
              </a:spcBef>
              <a:spcAft>
                <a:spcPts val="0"/>
              </a:spcAft>
              <a:buNone/>
            </a:pPr>
            <a:r>
              <a:rPr lang="en">
                <a:solidFill>
                  <a:schemeClr val="dk2"/>
                </a:solidFill>
                <a:latin typeface="Lato"/>
                <a:ea typeface="Lato"/>
                <a:cs typeface="Lato"/>
                <a:sym typeface="Lato"/>
              </a:rPr>
              <a:t>Public transport usage will  reduce traffic and pollution and increase the revenue for service providers Integrating real time data and the GPS from the bus drivers  to eliminate factors of </a:t>
            </a:r>
            <a:r>
              <a:rPr lang="en">
                <a:solidFill>
                  <a:schemeClr val="dk2"/>
                </a:solidFill>
                <a:latin typeface="Lato"/>
                <a:ea typeface="Lato"/>
                <a:cs typeface="Lato"/>
                <a:sym typeface="Lato"/>
              </a:rPr>
              <a:t>uncertainty</a:t>
            </a:r>
            <a:r>
              <a:rPr lang="en">
                <a:solidFill>
                  <a:schemeClr val="dk2"/>
                </a:solidFill>
                <a:latin typeface="Lato"/>
                <a:ea typeface="Lato"/>
                <a:cs typeface="Lato"/>
                <a:sym typeface="Lato"/>
              </a:rPr>
              <a:t> and </a:t>
            </a:r>
            <a:r>
              <a:rPr lang="en">
                <a:solidFill>
                  <a:schemeClr val="dk2"/>
                </a:solidFill>
                <a:latin typeface="Lato"/>
                <a:ea typeface="Lato"/>
                <a:cs typeface="Lato"/>
                <a:sym typeface="Lato"/>
              </a:rPr>
              <a:t>inaccessibility for commuters</a:t>
            </a:r>
            <a:endParaRPr>
              <a:solidFill>
                <a:schemeClr val="dk2"/>
              </a:solidFill>
              <a:latin typeface="Lato"/>
              <a:ea typeface="Lato"/>
              <a:cs typeface="Lato"/>
              <a:sym typeface="Lato"/>
            </a:endParaRPr>
          </a:p>
          <a:p>
            <a:pPr indent="0" lvl="0" marL="0" rtl="0" algn="l">
              <a:spcBef>
                <a:spcPts val="0"/>
              </a:spcBef>
              <a:spcAft>
                <a:spcPts val="0"/>
              </a:spcAft>
              <a:buNone/>
            </a:pPr>
            <a:r>
              <a:rPr lang="en">
                <a:solidFill>
                  <a:schemeClr val="dk2"/>
                </a:solidFill>
                <a:latin typeface="Lato"/>
                <a:ea typeface="Lato"/>
                <a:cs typeface="Lato"/>
                <a:sym typeface="Lato"/>
              </a:rPr>
              <a:t> </a:t>
            </a:r>
            <a:endParaRPr>
              <a:solidFill>
                <a:schemeClr val="dk2"/>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8"/>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Give and take</a:t>
            </a:r>
            <a:endParaRPr sz="3000"/>
          </a:p>
          <a:p>
            <a:pPr indent="0" lvl="0" marL="0" rtl="0" algn="l">
              <a:spcBef>
                <a:spcPts val="0"/>
              </a:spcBef>
              <a:spcAft>
                <a:spcPts val="0"/>
              </a:spcAft>
              <a:buNone/>
            </a:pPr>
            <a:r>
              <a:rPr b="0" lang="en" sz="3000"/>
              <a:t>02</a:t>
            </a:r>
            <a:endParaRPr b="0" sz="3000"/>
          </a:p>
          <a:p>
            <a:pPr indent="0" lvl="0" marL="0" rtl="0" algn="l">
              <a:spcBef>
                <a:spcPts val="0"/>
              </a:spcBef>
              <a:spcAft>
                <a:spcPts val="0"/>
              </a:spcAft>
              <a:buNone/>
            </a:pPr>
            <a:r>
              <a:rPr b="0" lang="en"/>
              <a:t>BBMP</a:t>
            </a:r>
            <a:endParaRPr b="0"/>
          </a:p>
        </p:txBody>
      </p:sp>
      <p:sp>
        <p:nvSpPr>
          <p:cNvPr id="215" name="Google Shape;215;p28"/>
          <p:cNvSpPr txBox="1"/>
          <p:nvPr>
            <p:ph idx="1" type="subTitle"/>
          </p:nvPr>
        </p:nvSpPr>
        <p:spPr>
          <a:xfrm>
            <a:off x="724950" y="3313925"/>
            <a:ext cx="3068400" cy="1079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300"/>
              <a:t>A vital aspect  of providing services is understanding the roads, demographics and land use. </a:t>
            </a:r>
            <a:endParaRPr sz="1300"/>
          </a:p>
        </p:txBody>
      </p:sp>
      <p:sp>
        <p:nvSpPr>
          <p:cNvPr id="216" name="Google Shape;216;p28"/>
          <p:cNvSpPr txBox="1"/>
          <p:nvPr/>
        </p:nvSpPr>
        <p:spPr>
          <a:xfrm>
            <a:off x="5038925" y="169325"/>
            <a:ext cx="3487800" cy="422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Lato"/>
                <a:ea typeface="Lato"/>
                <a:cs typeface="Lato"/>
                <a:sym typeface="Lato"/>
              </a:rPr>
              <a:t>GIVE</a:t>
            </a:r>
            <a:endParaRPr sz="1000"/>
          </a:p>
          <a:p>
            <a:pPr indent="0" lvl="0" marL="0" rtl="0" algn="l">
              <a:spcBef>
                <a:spcPts val="0"/>
              </a:spcBef>
              <a:spcAft>
                <a:spcPts val="0"/>
              </a:spcAft>
              <a:buNone/>
            </a:pPr>
            <a:r>
              <a:rPr lang="en">
                <a:latin typeface="Lato"/>
                <a:ea typeface="Lato"/>
                <a:cs typeface="Lato"/>
                <a:sym typeface="Lato"/>
              </a:rPr>
              <a:t>Data related to BBMP wards such as population, area, demographics, land use data to understand the mobility needs of the people better. Collaboration with Smart Parking System to automate process of parking spot </a:t>
            </a:r>
            <a:r>
              <a:rPr lang="en">
                <a:latin typeface="Lato"/>
                <a:ea typeface="Lato"/>
                <a:cs typeface="Lato"/>
                <a:sym typeface="Lato"/>
              </a:rPr>
              <a:t>identification</a:t>
            </a:r>
            <a:r>
              <a:rPr lang="en">
                <a:latin typeface="Lato"/>
                <a:ea typeface="Lato"/>
                <a:cs typeface="Lato"/>
                <a:sym typeface="Lato"/>
              </a:rPr>
              <a:t>, payment and vehicle  security. </a:t>
            </a:r>
            <a:endParaRPr>
              <a:latin typeface="Lato"/>
              <a:ea typeface="Lato"/>
              <a:cs typeface="Lato"/>
              <a:sym typeface="Lato"/>
            </a:endParaRPr>
          </a:p>
          <a:p>
            <a:pPr indent="0" lvl="0" marL="0" rtl="0" algn="l">
              <a:lnSpc>
                <a:spcPct val="115000"/>
              </a:lnSpc>
              <a:spcBef>
                <a:spcPts val="0"/>
              </a:spcBef>
              <a:spcAft>
                <a:spcPts val="0"/>
              </a:spcAft>
              <a:buNone/>
            </a:pPr>
            <a:r>
              <a:t/>
            </a:r>
            <a:endParaRPr sz="1000"/>
          </a:p>
          <a:p>
            <a:pPr indent="0" lvl="0" marL="0" rtl="0" algn="l">
              <a:spcBef>
                <a:spcPts val="0"/>
              </a:spcBef>
              <a:spcAft>
                <a:spcPts val="0"/>
              </a:spcAft>
              <a:buNone/>
            </a:pPr>
            <a:r>
              <a:rPr b="1" lang="en">
                <a:solidFill>
                  <a:schemeClr val="dk1"/>
                </a:solidFill>
                <a:latin typeface="Lato"/>
                <a:ea typeface="Lato"/>
                <a:cs typeface="Lato"/>
                <a:sym typeface="Lato"/>
              </a:rPr>
              <a:t>TAKE</a:t>
            </a:r>
            <a:endParaRPr b="1">
              <a:solidFill>
                <a:schemeClr val="dk1"/>
              </a:solidFill>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A platform with various parameters quantified into scores for each ward to make more informed decisions. Deployment of smart parking system on Prayanaka for increased number of users as it is a one stop solution, therefore more users</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b="1" lang="en">
                <a:solidFill>
                  <a:schemeClr val="dk1"/>
                </a:solidFill>
                <a:latin typeface="Lato"/>
                <a:ea typeface="Lato"/>
                <a:cs typeface="Lato"/>
                <a:sym typeface="Lato"/>
              </a:rPr>
              <a:t>WIN-WIN</a:t>
            </a:r>
            <a:endParaRPr b="1">
              <a:solidFill>
                <a:schemeClr val="dk1"/>
              </a:solidFill>
              <a:latin typeface="Lato"/>
              <a:ea typeface="Lato"/>
              <a:cs typeface="Lato"/>
              <a:sym typeface="Lato"/>
            </a:endParaRPr>
          </a:p>
          <a:p>
            <a:pPr indent="0" lvl="0" marL="0" rtl="0" algn="l">
              <a:spcBef>
                <a:spcPts val="0"/>
              </a:spcBef>
              <a:spcAft>
                <a:spcPts val="0"/>
              </a:spcAft>
              <a:buNone/>
            </a:pPr>
            <a:r>
              <a:rPr lang="en">
                <a:solidFill>
                  <a:schemeClr val="dk2"/>
                </a:solidFill>
                <a:latin typeface="Lato"/>
                <a:ea typeface="Lato"/>
                <a:cs typeface="Lato"/>
                <a:sym typeface="Lato"/>
              </a:rPr>
              <a:t>Identifying areas of change for the betterment of the society and automation of processes through technology</a:t>
            </a:r>
            <a:endParaRPr>
              <a:solidFill>
                <a:schemeClr val="dk2"/>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Give and take</a:t>
            </a:r>
            <a:endParaRPr sz="3000"/>
          </a:p>
          <a:p>
            <a:pPr indent="0" lvl="0" marL="0" rtl="0" algn="l">
              <a:spcBef>
                <a:spcPts val="0"/>
              </a:spcBef>
              <a:spcAft>
                <a:spcPts val="0"/>
              </a:spcAft>
              <a:buNone/>
            </a:pPr>
            <a:r>
              <a:rPr b="0" lang="en" sz="3000"/>
              <a:t>02</a:t>
            </a:r>
            <a:endParaRPr b="0" sz="3000"/>
          </a:p>
          <a:p>
            <a:pPr indent="0" lvl="0" marL="0" rtl="0" algn="l">
              <a:spcBef>
                <a:spcPts val="0"/>
              </a:spcBef>
              <a:spcAft>
                <a:spcPts val="0"/>
              </a:spcAft>
              <a:buNone/>
            </a:pPr>
            <a:r>
              <a:rPr b="0" lang="en"/>
              <a:t>Bangalore Traffic Police </a:t>
            </a:r>
            <a:endParaRPr b="0"/>
          </a:p>
        </p:txBody>
      </p:sp>
      <p:sp>
        <p:nvSpPr>
          <p:cNvPr id="222" name="Google Shape;222;p29"/>
          <p:cNvSpPr txBox="1"/>
          <p:nvPr>
            <p:ph idx="1" type="subTitle"/>
          </p:nvPr>
        </p:nvSpPr>
        <p:spPr>
          <a:xfrm>
            <a:off x="724950" y="3313925"/>
            <a:ext cx="3068400" cy="1079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300"/>
              <a:t>Currently Google maps being used to monitor </a:t>
            </a:r>
            <a:r>
              <a:rPr lang="en" sz="1300"/>
              <a:t>congestion</a:t>
            </a:r>
            <a:r>
              <a:rPr lang="en" sz="1300"/>
              <a:t> levels and a difference of 20-30% is seen between actual time of travel and the one calculated</a:t>
            </a:r>
            <a:endParaRPr sz="1300"/>
          </a:p>
        </p:txBody>
      </p:sp>
      <p:sp>
        <p:nvSpPr>
          <p:cNvPr id="223" name="Google Shape;223;p29"/>
          <p:cNvSpPr txBox="1"/>
          <p:nvPr/>
        </p:nvSpPr>
        <p:spPr>
          <a:xfrm>
            <a:off x="5056850" y="350975"/>
            <a:ext cx="3487800" cy="422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Lato"/>
                <a:ea typeface="Lato"/>
                <a:cs typeface="Lato"/>
                <a:sym typeface="Lato"/>
              </a:rPr>
              <a:t>GIVE</a:t>
            </a:r>
            <a:endParaRPr sz="1000"/>
          </a:p>
          <a:p>
            <a:pPr indent="0" lvl="0" marL="0" rtl="0" algn="l">
              <a:spcBef>
                <a:spcPts val="0"/>
              </a:spcBef>
              <a:spcAft>
                <a:spcPts val="0"/>
              </a:spcAft>
              <a:buNone/>
            </a:pPr>
            <a:r>
              <a:rPr lang="en">
                <a:latin typeface="Lato"/>
                <a:ea typeface="Lato"/>
                <a:cs typeface="Lato"/>
                <a:sym typeface="Lato"/>
              </a:rPr>
              <a:t>Data related to traffic, video- processing, waiting time at signals to calculate accurate ETA and installation of additional data collection methods if necessary</a:t>
            </a:r>
            <a:endParaRPr>
              <a:latin typeface="Lato"/>
              <a:ea typeface="Lato"/>
              <a:cs typeface="Lato"/>
              <a:sym typeface="Lato"/>
            </a:endParaRPr>
          </a:p>
          <a:p>
            <a:pPr indent="0" lvl="0" marL="0" rtl="0" algn="l">
              <a:lnSpc>
                <a:spcPct val="115000"/>
              </a:lnSpc>
              <a:spcBef>
                <a:spcPts val="0"/>
              </a:spcBef>
              <a:spcAft>
                <a:spcPts val="0"/>
              </a:spcAft>
              <a:buNone/>
            </a:pPr>
            <a:r>
              <a:t/>
            </a:r>
            <a:endParaRPr sz="1000"/>
          </a:p>
          <a:p>
            <a:pPr indent="0" lvl="0" marL="0" rtl="0" algn="l">
              <a:spcBef>
                <a:spcPts val="0"/>
              </a:spcBef>
              <a:spcAft>
                <a:spcPts val="0"/>
              </a:spcAft>
              <a:buNone/>
            </a:pPr>
            <a:r>
              <a:rPr b="1" lang="en">
                <a:solidFill>
                  <a:schemeClr val="dk1"/>
                </a:solidFill>
                <a:latin typeface="Lato"/>
                <a:ea typeface="Lato"/>
                <a:cs typeface="Lato"/>
                <a:sym typeface="Lato"/>
              </a:rPr>
              <a:t>TAKE</a:t>
            </a:r>
            <a:endParaRPr b="1">
              <a:solidFill>
                <a:schemeClr val="dk1"/>
              </a:solidFill>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Better Traffic monitoring and placement, timing of signals</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b="1" lang="en">
                <a:solidFill>
                  <a:schemeClr val="dk1"/>
                </a:solidFill>
                <a:latin typeface="Lato"/>
                <a:ea typeface="Lato"/>
                <a:cs typeface="Lato"/>
                <a:sym typeface="Lato"/>
              </a:rPr>
              <a:t>WIN-WIN</a:t>
            </a:r>
            <a:endParaRPr b="1">
              <a:solidFill>
                <a:schemeClr val="dk1"/>
              </a:solidFill>
              <a:latin typeface="Lato"/>
              <a:ea typeface="Lato"/>
              <a:cs typeface="Lato"/>
              <a:sym typeface="Lato"/>
            </a:endParaRPr>
          </a:p>
          <a:p>
            <a:pPr indent="0" lvl="0" marL="0" rtl="0" algn="l">
              <a:spcBef>
                <a:spcPts val="0"/>
              </a:spcBef>
              <a:spcAft>
                <a:spcPts val="0"/>
              </a:spcAft>
              <a:buNone/>
            </a:pPr>
            <a:r>
              <a:rPr lang="en">
                <a:solidFill>
                  <a:schemeClr val="dk2"/>
                </a:solidFill>
                <a:latin typeface="Lato"/>
                <a:ea typeface="Lato"/>
                <a:cs typeface="Lato"/>
                <a:sym typeface="Lato"/>
              </a:rPr>
              <a:t>The primary solution to Bengaluru’s traffic issue is traffic management. With this collaboration, smoother commute is assured for citizens</a:t>
            </a:r>
            <a:endParaRPr>
              <a:solidFill>
                <a:schemeClr val="dk2"/>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0"/>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Give and take</a:t>
            </a:r>
            <a:endParaRPr sz="3000"/>
          </a:p>
          <a:p>
            <a:pPr indent="0" lvl="0" marL="0" rtl="0" algn="l">
              <a:spcBef>
                <a:spcPts val="0"/>
              </a:spcBef>
              <a:spcAft>
                <a:spcPts val="0"/>
              </a:spcAft>
              <a:buNone/>
            </a:pPr>
            <a:r>
              <a:rPr b="0" lang="en" sz="3000"/>
              <a:t>02</a:t>
            </a:r>
            <a:endParaRPr b="0" sz="3000"/>
          </a:p>
          <a:p>
            <a:pPr indent="0" lvl="0" marL="0" rtl="0" algn="l">
              <a:spcBef>
                <a:spcPts val="0"/>
              </a:spcBef>
              <a:spcAft>
                <a:spcPts val="0"/>
              </a:spcAft>
              <a:buNone/>
            </a:pPr>
            <a:r>
              <a:rPr b="0" lang="en"/>
              <a:t>Yulu/Bounce </a:t>
            </a:r>
            <a:endParaRPr b="0"/>
          </a:p>
        </p:txBody>
      </p:sp>
      <p:sp>
        <p:nvSpPr>
          <p:cNvPr id="229" name="Google Shape;229;p30"/>
          <p:cNvSpPr txBox="1"/>
          <p:nvPr>
            <p:ph idx="1" type="subTitle"/>
          </p:nvPr>
        </p:nvSpPr>
        <p:spPr>
          <a:xfrm>
            <a:off x="724950" y="3313925"/>
            <a:ext cx="3068400" cy="1079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t>Inclusion into the app so people know about Yulu/ Bounce as an option close to them while journey planning . A one stop solution so commuters can have one app for all needs</a:t>
            </a:r>
            <a:endParaRPr sz="1300"/>
          </a:p>
          <a:p>
            <a:pPr indent="0" lvl="0" marL="0" rtl="0" algn="l">
              <a:lnSpc>
                <a:spcPct val="115000"/>
              </a:lnSpc>
              <a:spcBef>
                <a:spcPts val="1000"/>
              </a:spcBef>
              <a:spcAft>
                <a:spcPts val="1000"/>
              </a:spcAft>
              <a:buNone/>
            </a:pPr>
            <a:r>
              <a:t/>
            </a:r>
            <a:endParaRPr sz="1300"/>
          </a:p>
        </p:txBody>
      </p:sp>
      <p:sp>
        <p:nvSpPr>
          <p:cNvPr id="230" name="Google Shape;230;p30"/>
          <p:cNvSpPr txBox="1"/>
          <p:nvPr/>
        </p:nvSpPr>
        <p:spPr>
          <a:xfrm>
            <a:off x="5041525" y="169325"/>
            <a:ext cx="3487800" cy="422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Lato"/>
                <a:ea typeface="Lato"/>
                <a:cs typeface="Lato"/>
                <a:sym typeface="Lato"/>
              </a:rPr>
              <a:t>GIVE</a:t>
            </a:r>
            <a:endParaRPr sz="1000"/>
          </a:p>
          <a:p>
            <a:pPr indent="0" lvl="0" marL="0" rtl="0" algn="l">
              <a:spcBef>
                <a:spcPts val="0"/>
              </a:spcBef>
              <a:spcAft>
                <a:spcPts val="0"/>
              </a:spcAft>
              <a:buNone/>
            </a:pPr>
            <a:r>
              <a:rPr lang="en">
                <a:latin typeface="Lato"/>
                <a:ea typeface="Lato"/>
                <a:cs typeface="Lato"/>
                <a:sym typeface="Lato"/>
              </a:rPr>
              <a:t>APIs to access Nearest Zone, Walking distance, Availability, Sanitation, Nearest drop off point to public transport</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Data related to Number of zones, Available bikes, Trip details ( Source, Destination, Distance, Cost)</a:t>
            </a:r>
            <a:endParaRPr>
              <a:latin typeface="Lato"/>
              <a:ea typeface="Lato"/>
              <a:cs typeface="Lato"/>
              <a:sym typeface="Lato"/>
            </a:endParaRPr>
          </a:p>
          <a:p>
            <a:pPr indent="0" lvl="0" marL="0" rtl="0" algn="l">
              <a:lnSpc>
                <a:spcPct val="115000"/>
              </a:lnSpc>
              <a:spcBef>
                <a:spcPts val="0"/>
              </a:spcBef>
              <a:spcAft>
                <a:spcPts val="0"/>
              </a:spcAft>
              <a:buNone/>
            </a:pPr>
            <a:r>
              <a:t/>
            </a:r>
            <a:endParaRPr sz="1000"/>
          </a:p>
          <a:p>
            <a:pPr indent="0" lvl="0" marL="0" rtl="0" algn="l">
              <a:spcBef>
                <a:spcPts val="0"/>
              </a:spcBef>
              <a:spcAft>
                <a:spcPts val="0"/>
              </a:spcAft>
              <a:buNone/>
            </a:pPr>
            <a:r>
              <a:rPr b="1" lang="en">
                <a:solidFill>
                  <a:schemeClr val="dk1"/>
                </a:solidFill>
                <a:latin typeface="Lato"/>
                <a:ea typeface="Lato"/>
                <a:cs typeface="Lato"/>
                <a:sym typeface="Lato"/>
              </a:rPr>
              <a:t>TAKE</a:t>
            </a:r>
            <a:endParaRPr b="1">
              <a:solidFill>
                <a:schemeClr val="dk1"/>
              </a:solidFill>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Yulu as an option will increase ridership. More members added to Yulu/Bounce  family as they are aware of zones near them . Usage of  accessibility index to identify residential and interior areas to deploy services.  Advanced service request platform to make informed choices</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b="1" lang="en">
                <a:solidFill>
                  <a:schemeClr val="dk1"/>
                </a:solidFill>
                <a:latin typeface="Lato"/>
                <a:ea typeface="Lato"/>
                <a:cs typeface="Lato"/>
                <a:sym typeface="Lato"/>
              </a:rPr>
              <a:t>WIN-WIN</a:t>
            </a:r>
            <a:endParaRPr b="1">
              <a:solidFill>
                <a:schemeClr val="dk1"/>
              </a:solidFill>
              <a:latin typeface="Lato"/>
              <a:ea typeface="Lato"/>
              <a:cs typeface="Lato"/>
              <a:sym typeface="Lato"/>
            </a:endParaRPr>
          </a:p>
          <a:p>
            <a:pPr indent="0" lvl="0" marL="0" rtl="0" algn="l">
              <a:spcBef>
                <a:spcPts val="0"/>
              </a:spcBef>
              <a:spcAft>
                <a:spcPts val="0"/>
              </a:spcAft>
              <a:buNone/>
            </a:pPr>
            <a:r>
              <a:rPr lang="en">
                <a:solidFill>
                  <a:schemeClr val="dk2"/>
                </a:solidFill>
                <a:latin typeface="Lato"/>
                <a:ea typeface="Lato"/>
                <a:cs typeface="Lato"/>
                <a:sym typeface="Lato"/>
              </a:rPr>
              <a:t>Integration of environmental friendly services for last- mile connectivity  with public transport is the ideal choice for the commuter</a:t>
            </a:r>
            <a:endParaRPr>
              <a:solidFill>
                <a:schemeClr val="dk2"/>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Give and take</a:t>
            </a:r>
            <a:endParaRPr sz="3000"/>
          </a:p>
          <a:p>
            <a:pPr indent="0" lvl="0" marL="0" rtl="0" algn="l">
              <a:spcBef>
                <a:spcPts val="0"/>
              </a:spcBef>
              <a:spcAft>
                <a:spcPts val="0"/>
              </a:spcAft>
              <a:buNone/>
            </a:pPr>
            <a:r>
              <a:rPr b="0" lang="en" sz="3000"/>
              <a:t>02</a:t>
            </a:r>
            <a:endParaRPr b="0" sz="3000"/>
          </a:p>
          <a:p>
            <a:pPr indent="0" lvl="0" marL="0" rtl="0" algn="l">
              <a:spcBef>
                <a:spcPts val="0"/>
              </a:spcBef>
              <a:spcAft>
                <a:spcPts val="0"/>
              </a:spcAft>
              <a:buNone/>
            </a:pPr>
            <a:r>
              <a:rPr b="0" lang="en"/>
              <a:t>Uber/Ola</a:t>
            </a:r>
            <a:endParaRPr b="0"/>
          </a:p>
        </p:txBody>
      </p:sp>
      <p:sp>
        <p:nvSpPr>
          <p:cNvPr id="236" name="Google Shape;236;p31"/>
          <p:cNvSpPr txBox="1"/>
          <p:nvPr>
            <p:ph idx="1" type="subTitle"/>
          </p:nvPr>
        </p:nvSpPr>
        <p:spPr>
          <a:xfrm>
            <a:off x="730000" y="3114925"/>
            <a:ext cx="3068400" cy="1079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t>Uber is an integral part of journey planning in Bengaluru. We require your support to run all features smoothly.  Included features : Uber Pool inclusion while taking nearest main road as pickup point |  Deep Link to App to book ride  or Same interface booking </a:t>
            </a:r>
            <a:endParaRPr sz="1300"/>
          </a:p>
          <a:p>
            <a:pPr indent="0" lvl="0" marL="0" rtl="0" algn="l">
              <a:lnSpc>
                <a:spcPct val="115000"/>
              </a:lnSpc>
              <a:spcBef>
                <a:spcPts val="1000"/>
              </a:spcBef>
              <a:spcAft>
                <a:spcPts val="1000"/>
              </a:spcAft>
              <a:buNone/>
            </a:pPr>
            <a:r>
              <a:t/>
            </a:r>
            <a:endParaRPr sz="1300"/>
          </a:p>
        </p:txBody>
      </p:sp>
      <p:sp>
        <p:nvSpPr>
          <p:cNvPr id="237" name="Google Shape;237;p31"/>
          <p:cNvSpPr txBox="1"/>
          <p:nvPr/>
        </p:nvSpPr>
        <p:spPr>
          <a:xfrm>
            <a:off x="5005700" y="138550"/>
            <a:ext cx="3487800" cy="422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Lato"/>
                <a:ea typeface="Lato"/>
                <a:cs typeface="Lato"/>
                <a:sym typeface="Lato"/>
              </a:rPr>
              <a:t>GIVE</a:t>
            </a:r>
            <a:endParaRPr sz="1000"/>
          </a:p>
          <a:p>
            <a:pPr indent="0" lvl="0" marL="0" rtl="0" algn="l">
              <a:spcBef>
                <a:spcPts val="0"/>
              </a:spcBef>
              <a:spcAft>
                <a:spcPts val="0"/>
              </a:spcAft>
              <a:buNone/>
            </a:pPr>
            <a:r>
              <a:rPr lang="en">
                <a:latin typeface="Lato"/>
                <a:ea typeface="Lato"/>
                <a:cs typeface="Lato"/>
                <a:sym typeface="Lato"/>
              </a:rPr>
              <a:t>APIs to access ETA , Cost of trip, Sanitation details</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Data related to  </a:t>
            </a:r>
            <a:r>
              <a:rPr lang="en">
                <a:latin typeface="Lato"/>
                <a:ea typeface="Lato"/>
                <a:cs typeface="Lato"/>
                <a:sym typeface="Lato"/>
              </a:rPr>
              <a:t>Number of cars and autos, Trip details  Source, Destination, Distance, Cost)</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b="1" lang="en">
                <a:solidFill>
                  <a:schemeClr val="dk1"/>
                </a:solidFill>
                <a:latin typeface="Lato"/>
                <a:ea typeface="Lato"/>
                <a:cs typeface="Lato"/>
                <a:sym typeface="Lato"/>
              </a:rPr>
              <a:t>TAKE</a:t>
            </a:r>
            <a:endParaRPr b="1">
              <a:solidFill>
                <a:schemeClr val="dk1"/>
              </a:solidFill>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Increased use of Uber Pool when it is provided as an option for commute, which means more riders and less cars for Uber. Feature to consider pickup point for pool as the nearest main road to increase efficiency. Service requests will help making informed decisions regarding expansion</a:t>
            </a:r>
            <a:endParaRPr>
              <a:latin typeface="Lato"/>
              <a:ea typeface="Lato"/>
              <a:cs typeface="Lato"/>
              <a:sym typeface="Lato"/>
            </a:endParaRPr>
          </a:p>
          <a:p>
            <a:pPr indent="0" lvl="0" marL="0" rtl="0" algn="l">
              <a:spcBef>
                <a:spcPts val="0"/>
              </a:spcBef>
              <a:spcAft>
                <a:spcPts val="0"/>
              </a:spcAft>
              <a:buNone/>
            </a:pPr>
            <a:r>
              <a:t/>
            </a:r>
            <a:endParaRPr b="1">
              <a:solidFill>
                <a:schemeClr val="dk1"/>
              </a:solidFill>
              <a:latin typeface="Lato"/>
              <a:ea typeface="Lato"/>
              <a:cs typeface="Lato"/>
              <a:sym typeface="Lato"/>
            </a:endParaRPr>
          </a:p>
          <a:p>
            <a:pPr indent="0" lvl="0" marL="0" rtl="0" algn="l">
              <a:spcBef>
                <a:spcPts val="0"/>
              </a:spcBef>
              <a:spcAft>
                <a:spcPts val="0"/>
              </a:spcAft>
              <a:buNone/>
            </a:pPr>
            <a:r>
              <a:rPr b="1" lang="en">
                <a:solidFill>
                  <a:schemeClr val="dk1"/>
                </a:solidFill>
                <a:latin typeface="Lato"/>
                <a:ea typeface="Lato"/>
                <a:cs typeface="Lato"/>
                <a:sym typeface="Lato"/>
              </a:rPr>
              <a:t>WIN-WIN</a:t>
            </a:r>
            <a:endParaRPr b="1">
              <a:solidFill>
                <a:schemeClr val="dk1"/>
              </a:solidFill>
              <a:latin typeface="Lato"/>
              <a:ea typeface="Lato"/>
              <a:cs typeface="Lato"/>
              <a:sym typeface="Lato"/>
            </a:endParaRPr>
          </a:p>
          <a:p>
            <a:pPr indent="0" lvl="0" marL="0" rtl="0" algn="l">
              <a:spcBef>
                <a:spcPts val="0"/>
              </a:spcBef>
              <a:spcAft>
                <a:spcPts val="0"/>
              </a:spcAft>
              <a:buNone/>
            </a:pPr>
            <a:r>
              <a:rPr lang="en">
                <a:solidFill>
                  <a:schemeClr val="dk2"/>
                </a:solidFill>
                <a:latin typeface="Lato"/>
                <a:ea typeface="Lato"/>
                <a:cs typeface="Lato"/>
                <a:sym typeface="Lato"/>
              </a:rPr>
              <a:t>Integration of environmental friendly services for last- mile connectivity  with public transport is the ideal choice for the commuter</a:t>
            </a:r>
            <a:endParaRPr>
              <a:solidFill>
                <a:schemeClr val="dk2"/>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2"/>
          <p:cNvSpPr txBox="1"/>
          <p:nvPr>
            <p:ph type="title"/>
          </p:nvPr>
        </p:nvSpPr>
        <p:spPr>
          <a:xfrm>
            <a:off x="730000" y="1318650"/>
            <a:ext cx="3709500" cy="17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New data collection methods</a:t>
            </a:r>
            <a:endParaRPr sz="3000"/>
          </a:p>
          <a:p>
            <a:pPr indent="0" lvl="0" marL="0" rtl="0" algn="l">
              <a:spcBef>
                <a:spcPts val="0"/>
              </a:spcBef>
              <a:spcAft>
                <a:spcPts val="0"/>
              </a:spcAft>
              <a:buNone/>
            </a:pPr>
            <a:r>
              <a:rPr b="0" lang="en" sz="3000"/>
              <a:t>03</a:t>
            </a:r>
            <a:endParaRPr sz="3000"/>
          </a:p>
        </p:txBody>
      </p:sp>
      <p:sp>
        <p:nvSpPr>
          <p:cNvPr id="243" name="Google Shape;243;p32"/>
          <p:cNvSpPr txBox="1"/>
          <p:nvPr>
            <p:ph idx="1" type="subTitle"/>
          </p:nvPr>
        </p:nvSpPr>
        <p:spPr>
          <a:xfrm>
            <a:off x="724950" y="3313925"/>
            <a:ext cx="33009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300"/>
              <a:t>For real time updates additional methods of collection besides the Google maps API and private company data. </a:t>
            </a:r>
            <a:endParaRPr sz="1300"/>
          </a:p>
        </p:txBody>
      </p:sp>
      <p:sp>
        <p:nvSpPr>
          <p:cNvPr id="244" name="Google Shape;244;p32"/>
          <p:cNvSpPr txBox="1"/>
          <p:nvPr/>
        </p:nvSpPr>
        <p:spPr>
          <a:xfrm>
            <a:off x="4839000" y="871375"/>
            <a:ext cx="3849000" cy="3473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AutoNum type="arabicPeriod"/>
            </a:pPr>
            <a:r>
              <a:rPr lang="en">
                <a:latin typeface="Lato"/>
                <a:ea typeface="Lato"/>
                <a:cs typeface="Lato"/>
                <a:sym typeface="Lato"/>
              </a:rPr>
              <a:t>Microwave Radar- Congested routes without video-processing facility. </a:t>
            </a:r>
            <a:endParaRPr>
              <a:latin typeface="Lato"/>
              <a:ea typeface="Lato"/>
              <a:cs typeface="Lato"/>
              <a:sym typeface="Lato"/>
            </a:endParaRPr>
          </a:p>
          <a:p>
            <a:pPr indent="0" lvl="0" marL="457200" rtl="0" algn="l">
              <a:spcBef>
                <a:spcPts val="0"/>
              </a:spcBef>
              <a:spcAft>
                <a:spcPts val="0"/>
              </a:spcAft>
              <a:buNone/>
            </a:pPr>
            <a:r>
              <a:rPr lang="en">
                <a:latin typeface="Lato"/>
                <a:ea typeface="Lato"/>
                <a:cs typeface="Lato"/>
                <a:sym typeface="Lato"/>
              </a:rPr>
              <a:t>Multiple-lane vehicle detection available. </a:t>
            </a:r>
            <a:br>
              <a:rPr lang="en">
                <a:latin typeface="Lato"/>
                <a:ea typeface="Lato"/>
                <a:cs typeface="Lato"/>
                <a:sym typeface="Lato"/>
              </a:rPr>
            </a:br>
            <a:endParaRPr>
              <a:latin typeface="Lato"/>
              <a:ea typeface="Lato"/>
              <a:cs typeface="Lato"/>
              <a:sym typeface="Lato"/>
            </a:endParaRPr>
          </a:p>
          <a:p>
            <a:pPr indent="-317500" lvl="0" marL="457200" rtl="0" algn="l">
              <a:spcBef>
                <a:spcPts val="0"/>
              </a:spcBef>
              <a:spcAft>
                <a:spcPts val="0"/>
              </a:spcAft>
              <a:buSzPts val="1400"/>
              <a:buFont typeface="Lato"/>
              <a:buAutoNum type="arabicPeriod"/>
            </a:pPr>
            <a:r>
              <a:rPr lang="en">
                <a:latin typeface="Lato"/>
                <a:ea typeface="Lato"/>
                <a:cs typeface="Lato"/>
                <a:sym typeface="Lato"/>
              </a:rPr>
              <a:t>Inductive Loop- For smaller lanes which show high traffic levels. </a:t>
            </a:r>
            <a:br>
              <a:rPr lang="en">
                <a:latin typeface="Lato"/>
                <a:ea typeface="Lato"/>
                <a:cs typeface="Lato"/>
                <a:sym typeface="Lato"/>
              </a:rPr>
            </a:br>
            <a:r>
              <a:rPr lang="en">
                <a:latin typeface="Lato"/>
                <a:ea typeface="Lato"/>
                <a:cs typeface="Lato"/>
                <a:sym typeface="Lato"/>
              </a:rPr>
              <a:t>Vehicle and speed classification and occupancy measure available. </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457200" rtl="0" algn="l">
              <a:spcBef>
                <a:spcPts val="0"/>
              </a:spcBef>
              <a:spcAft>
                <a:spcPts val="0"/>
              </a:spcAft>
              <a:buNone/>
            </a:pPr>
            <a:r>
              <a:rPr lang="en">
                <a:latin typeface="Lato"/>
                <a:ea typeface="Lato"/>
                <a:cs typeface="Lato"/>
                <a:sym typeface="Lato"/>
              </a:rPr>
              <a:t>Investments made by BBMP or  BTP</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3"/>
          <p:cNvSpPr txBox="1"/>
          <p:nvPr>
            <p:ph type="title"/>
          </p:nvPr>
        </p:nvSpPr>
        <p:spPr>
          <a:xfrm>
            <a:off x="727650" y="12290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Connectivity Index</a:t>
            </a:r>
            <a:endParaRPr sz="3000"/>
          </a:p>
        </p:txBody>
      </p:sp>
      <p:sp>
        <p:nvSpPr>
          <p:cNvPr id="250" name="Google Shape;250;p33"/>
          <p:cNvSpPr txBox="1"/>
          <p:nvPr/>
        </p:nvSpPr>
        <p:spPr>
          <a:xfrm>
            <a:off x="727650" y="1677488"/>
            <a:ext cx="8026800" cy="45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latin typeface="Lato"/>
                <a:ea typeface="Lato"/>
                <a:cs typeface="Lato"/>
                <a:sym typeface="Lato"/>
              </a:rPr>
              <a:t>Calculated  Accessibility scores , on a scale of 1-6, for few BBMP  wards using available data </a:t>
            </a:r>
            <a:endParaRPr sz="1300">
              <a:latin typeface="Lato"/>
              <a:ea typeface="Lato"/>
              <a:cs typeface="Lato"/>
              <a:sym typeface="Lato"/>
            </a:endParaRPr>
          </a:p>
          <a:p>
            <a:pPr indent="0" lvl="0" marL="0" rtl="0" algn="l">
              <a:lnSpc>
                <a:spcPct val="115000"/>
              </a:lnSpc>
              <a:spcBef>
                <a:spcPts val="1000"/>
              </a:spcBef>
              <a:spcAft>
                <a:spcPts val="1000"/>
              </a:spcAft>
              <a:buNone/>
            </a:pPr>
            <a:r>
              <a:rPr lang="en" sz="1300">
                <a:latin typeface="Lato"/>
                <a:ea typeface="Lato"/>
                <a:cs typeface="Lato"/>
                <a:sym typeface="Lato"/>
              </a:rPr>
              <a:t>  </a:t>
            </a:r>
            <a:endParaRPr/>
          </a:p>
        </p:txBody>
      </p:sp>
      <p:graphicFrame>
        <p:nvGraphicFramePr>
          <p:cNvPr id="251" name="Google Shape;251;p33"/>
          <p:cNvGraphicFramePr/>
          <p:nvPr/>
        </p:nvGraphicFramePr>
        <p:xfrm>
          <a:off x="365788" y="2049425"/>
          <a:ext cx="3000000" cy="3000000"/>
        </p:xfrm>
        <a:graphic>
          <a:graphicData uri="http://schemas.openxmlformats.org/drawingml/2006/table">
            <a:tbl>
              <a:tblPr>
                <a:noFill/>
                <a:tableStyleId>{DA493A5F-BBDA-45A9-867F-8470A8688CCC}</a:tableStyleId>
              </a:tblPr>
              <a:tblGrid>
                <a:gridCol w="1528675"/>
                <a:gridCol w="733800"/>
                <a:gridCol w="873575"/>
                <a:gridCol w="873575"/>
                <a:gridCol w="733800"/>
                <a:gridCol w="733800"/>
                <a:gridCol w="733800"/>
                <a:gridCol w="733800"/>
                <a:gridCol w="733800"/>
                <a:gridCol w="733800"/>
              </a:tblGrid>
              <a:tr h="338275">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Public Transport</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Yulu</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Uber</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Auto</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51450">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Score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Grade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Score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Grade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Score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Grade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Score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Grade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51450">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64250">
                <a:tc>
                  <a:txBody>
                    <a:bodyPr/>
                    <a:lstStyle/>
                    <a:p>
                      <a:pPr indent="0" lvl="0" marL="0" rtl="0" algn="l">
                        <a:lnSpc>
                          <a:spcPct val="115000"/>
                        </a:lnSpc>
                        <a:spcBef>
                          <a:spcPts val="0"/>
                        </a:spcBef>
                        <a:spcAft>
                          <a:spcPts val="0"/>
                        </a:spcAft>
                        <a:buNone/>
                      </a:pPr>
                      <a:r>
                        <a:rPr lang="en" sz="700">
                          <a:solidFill>
                            <a:srgbClr val="172B4D"/>
                          </a:solidFill>
                        </a:rPr>
                        <a:t>ward 35 - Aramane Nagar (MSRIT)</a:t>
                      </a:r>
                      <a:endParaRPr sz="700">
                        <a:solidFill>
                          <a:srgbClr val="172B4D"/>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0.35</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92D050"/>
                    </a:solidFill>
                  </a:tcPr>
                </a:tc>
                <a:tc>
                  <a:txBody>
                    <a:bodyPr/>
                    <a:lstStyle/>
                    <a:p>
                      <a:pPr indent="0" lvl="0" marL="0" rtl="0" algn="l">
                        <a:lnSpc>
                          <a:spcPct val="115000"/>
                        </a:lnSpc>
                        <a:spcBef>
                          <a:spcPts val="0"/>
                        </a:spcBef>
                        <a:spcAft>
                          <a:spcPts val="0"/>
                        </a:spcAft>
                        <a:buNone/>
                      </a:pPr>
                      <a:r>
                        <a:rPr lang="en"/>
                        <a:t>F</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92D050"/>
                    </a:solidFill>
                  </a:tcPr>
                </a:tc>
                <a:tc>
                  <a:txBody>
                    <a:bodyPr/>
                    <a:lstStyle/>
                    <a:p>
                      <a:pPr indent="0" lvl="0" marL="0" rtl="0" algn="r">
                        <a:lnSpc>
                          <a:spcPct val="115000"/>
                        </a:lnSpc>
                        <a:spcBef>
                          <a:spcPts val="0"/>
                        </a:spcBef>
                        <a:spcAft>
                          <a:spcPts val="0"/>
                        </a:spcAft>
                        <a:buNone/>
                      </a:pPr>
                      <a:r>
                        <a:rPr lang="en" sz="1000"/>
                        <a:t>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0000"/>
                    </a:solidFill>
                  </a:tcPr>
                </a:tc>
                <a:tc>
                  <a:txBody>
                    <a:bodyPr/>
                    <a:lstStyle/>
                    <a:p>
                      <a:pPr indent="0" lvl="0" marL="0" rtl="0" algn="l">
                        <a:lnSpc>
                          <a:spcPct val="115000"/>
                        </a:lnSpc>
                        <a:spcBef>
                          <a:spcPts val="0"/>
                        </a:spcBef>
                        <a:spcAft>
                          <a:spcPts val="0"/>
                        </a:spcAft>
                        <a:buNone/>
                      </a:pPr>
                      <a:r>
                        <a:rPr lang="en" sz="1000"/>
                        <a:t>F</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0000"/>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64250">
                <a:tc>
                  <a:txBody>
                    <a:bodyPr/>
                    <a:lstStyle/>
                    <a:p>
                      <a:pPr indent="0" lvl="0" marL="0" rtl="0" algn="l">
                        <a:lnSpc>
                          <a:spcPct val="115000"/>
                        </a:lnSpc>
                        <a:spcBef>
                          <a:spcPts val="0"/>
                        </a:spcBef>
                        <a:spcAft>
                          <a:spcPts val="0"/>
                        </a:spcAft>
                        <a:buNone/>
                      </a:pPr>
                      <a:r>
                        <a:rPr lang="en" sz="700">
                          <a:solidFill>
                            <a:srgbClr val="172B4D"/>
                          </a:solidFill>
                        </a:rPr>
                        <a:t>ward 80 - hoysala nagar (INDIRANAGAR)</a:t>
                      </a:r>
                      <a:endParaRPr sz="700">
                        <a:solidFill>
                          <a:srgbClr val="172B4D"/>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5.4</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92D050"/>
                    </a:solidFill>
                  </a:tcPr>
                </a:tc>
                <a:tc>
                  <a:txBody>
                    <a:bodyPr/>
                    <a:lstStyle/>
                    <a:p>
                      <a:pPr indent="0" lvl="0" marL="0" rtl="0" algn="l">
                        <a:lnSpc>
                          <a:spcPct val="115000"/>
                        </a:lnSpc>
                        <a:spcBef>
                          <a:spcPts val="0"/>
                        </a:spcBef>
                        <a:spcAft>
                          <a:spcPts val="0"/>
                        </a:spcAft>
                        <a:buNone/>
                      </a:pPr>
                      <a:r>
                        <a:rPr lang="en"/>
                        <a:t>A</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92D050"/>
                    </a:solidFill>
                  </a:tcPr>
                </a:tc>
                <a:tc>
                  <a:txBody>
                    <a:bodyPr/>
                    <a:lstStyle/>
                    <a:p>
                      <a:pPr indent="0" lvl="0" marL="0" rtl="0" algn="r">
                        <a:lnSpc>
                          <a:spcPct val="115000"/>
                        </a:lnSpc>
                        <a:spcBef>
                          <a:spcPts val="0"/>
                        </a:spcBef>
                        <a:spcAft>
                          <a:spcPts val="0"/>
                        </a:spcAft>
                        <a:buNone/>
                      </a:pPr>
                      <a:r>
                        <a:rPr lang="en" sz="1000"/>
                        <a:t>4.8</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0000"/>
                    </a:solidFill>
                  </a:tcPr>
                </a:tc>
                <a:tc>
                  <a:txBody>
                    <a:bodyPr/>
                    <a:lstStyle/>
                    <a:p>
                      <a:pPr indent="0" lvl="0" marL="0" rtl="0" algn="l">
                        <a:lnSpc>
                          <a:spcPct val="115000"/>
                        </a:lnSpc>
                        <a:spcBef>
                          <a:spcPts val="0"/>
                        </a:spcBef>
                        <a:spcAft>
                          <a:spcPts val="0"/>
                        </a:spcAft>
                        <a:buNone/>
                      </a:pPr>
                      <a:r>
                        <a:rPr lang="en" sz="1000"/>
                        <a:t>B</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0000"/>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4400">
                <a:tc>
                  <a:txBody>
                    <a:bodyPr/>
                    <a:lstStyle/>
                    <a:p>
                      <a:pPr indent="0" lvl="0" marL="0" rtl="0" algn="l">
                        <a:lnSpc>
                          <a:spcPct val="115000"/>
                        </a:lnSpc>
                        <a:spcBef>
                          <a:spcPts val="0"/>
                        </a:spcBef>
                        <a:spcAft>
                          <a:spcPts val="0"/>
                        </a:spcAft>
                        <a:buNone/>
                      </a:pPr>
                      <a:r>
                        <a:rPr lang="en" sz="700">
                          <a:solidFill>
                            <a:srgbClr val="172B4D"/>
                          </a:solidFill>
                        </a:rPr>
                        <a:t>Ward 34 - Gangenahalli (MEKHRI CIRCLE)</a:t>
                      </a:r>
                      <a:endParaRPr sz="700">
                        <a:solidFill>
                          <a:srgbClr val="172B4D"/>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2.8</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92D050"/>
                    </a:solidFill>
                  </a:tcPr>
                </a:tc>
                <a:tc>
                  <a:txBody>
                    <a:bodyPr/>
                    <a:lstStyle/>
                    <a:p>
                      <a:pPr indent="0" lvl="0" marL="0" rtl="0" algn="l">
                        <a:lnSpc>
                          <a:spcPct val="115000"/>
                        </a:lnSpc>
                        <a:spcBef>
                          <a:spcPts val="0"/>
                        </a:spcBef>
                        <a:spcAft>
                          <a:spcPts val="0"/>
                        </a:spcAft>
                        <a:buNone/>
                      </a:pPr>
                      <a:r>
                        <a:rPr lang="en"/>
                        <a:t>D</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92D050"/>
                    </a:solidFill>
                  </a:tcPr>
                </a:tc>
                <a:tc>
                  <a:txBody>
                    <a:bodyPr/>
                    <a:lstStyle/>
                    <a:p>
                      <a:pPr indent="0" lvl="0" marL="0" rtl="0" algn="r">
                        <a:lnSpc>
                          <a:spcPct val="115000"/>
                        </a:lnSpc>
                        <a:spcBef>
                          <a:spcPts val="0"/>
                        </a:spcBef>
                        <a:spcAft>
                          <a:spcPts val="0"/>
                        </a:spcAft>
                        <a:buNone/>
                      </a:pPr>
                      <a:r>
                        <a:rPr lang="en" sz="1000"/>
                        <a:t>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0000"/>
                    </a:solidFill>
                  </a:tcPr>
                </a:tc>
                <a:tc>
                  <a:txBody>
                    <a:bodyPr/>
                    <a:lstStyle/>
                    <a:p>
                      <a:pPr indent="0" lvl="0" marL="0" rtl="0" algn="l">
                        <a:lnSpc>
                          <a:spcPct val="115000"/>
                        </a:lnSpc>
                        <a:spcBef>
                          <a:spcPts val="0"/>
                        </a:spcBef>
                        <a:spcAft>
                          <a:spcPts val="0"/>
                        </a:spcAft>
                        <a:buNone/>
                      </a:pPr>
                      <a:r>
                        <a:rPr lang="en" sz="1000"/>
                        <a:t>F</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0000"/>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64250">
                <a:tc>
                  <a:txBody>
                    <a:bodyPr/>
                    <a:lstStyle/>
                    <a:p>
                      <a:pPr indent="0" lvl="0" marL="0" rtl="0" algn="l">
                        <a:lnSpc>
                          <a:spcPct val="115000"/>
                        </a:lnSpc>
                        <a:spcBef>
                          <a:spcPts val="0"/>
                        </a:spcBef>
                        <a:spcAft>
                          <a:spcPts val="0"/>
                        </a:spcAft>
                        <a:buNone/>
                      </a:pPr>
                      <a:r>
                        <a:rPr lang="en" sz="700">
                          <a:solidFill>
                            <a:srgbClr val="172B4D"/>
                          </a:solidFill>
                        </a:rPr>
                        <a:t>ward 90 - Halasuru (ULSOOR LAKE)</a:t>
                      </a:r>
                      <a:endParaRPr sz="700">
                        <a:solidFill>
                          <a:srgbClr val="172B4D"/>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4.5</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92D050"/>
                    </a:solidFill>
                  </a:tcPr>
                </a:tc>
                <a:tc>
                  <a:txBody>
                    <a:bodyPr/>
                    <a:lstStyle/>
                    <a:p>
                      <a:pPr indent="0" lvl="0" marL="0" rtl="0" algn="l">
                        <a:lnSpc>
                          <a:spcPct val="115000"/>
                        </a:lnSpc>
                        <a:spcBef>
                          <a:spcPts val="0"/>
                        </a:spcBef>
                        <a:spcAft>
                          <a:spcPts val="0"/>
                        </a:spcAft>
                        <a:buNone/>
                      </a:pPr>
                      <a:r>
                        <a:rPr lang="en"/>
                        <a:t>B</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92D050"/>
                    </a:solidFill>
                  </a:tcPr>
                </a:tc>
                <a:tc>
                  <a:txBody>
                    <a:bodyPr/>
                    <a:lstStyle/>
                    <a:p>
                      <a:pPr indent="0" lvl="0" marL="0" rtl="0" algn="r">
                        <a:lnSpc>
                          <a:spcPct val="115000"/>
                        </a:lnSpc>
                        <a:spcBef>
                          <a:spcPts val="0"/>
                        </a:spcBef>
                        <a:spcAft>
                          <a:spcPts val="0"/>
                        </a:spcAft>
                        <a:buNone/>
                      </a:pPr>
                      <a:r>
                        <a:rPr lang="en" sz="1000"/>
                        <a:t>5.35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0000"/>
                    </a:solidFill>
                  </a:tcPr>
                </a:tc>
                <a:tc>
                  <a:txBody>
                    <a:bodyPr/>
                    <a:lstStyle/>
                    <a:p>
                      <a:pPr indent="0" lvl="0" marL="0" rtl="0" algn="l">
                        <a:lnSpc>
                          <a:spcPct val="115000"/>
                        </a:lnSpc>
                        <a:spcBef>
                          <a:spcPts val="0"/>
                        </a:spcBef>
                        <a:spcAft>
                          <a:spcPts val="0"/>
                        </a:spcAft>
                        <a:buNone/>
                      </a:pPr>
                      <a:r>
                        <a:rPr lang="en" sz="1000"/>
                        <a:t>A</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0000"/>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64250">
                <a:tc>
                  <a:txBody>
                    <a:bodyPr/>
                    <a:lstStyle/>
                    <a:p>
                      <a:pPr indent="0" lvl="0" marL="0" rtl="0" algn="l">
                        <a:lnSpc>
                          <a:spcPct val="115000"/>
                        </a:lnSpc>
                        <a:spcBef>
                          <a:spcPts val="0"/>
                        </a:spcBef>
                        <a:spcAft>
                          <a:spcPts val="0"/>
                        </a:spcAft>
                        <a:buNone/>
                      </a:pPr>
                      <a:r>
                        <a:rPr lang="en" sz="700">
                          <a:solidFill>
                            <a:srgbClr val="172B4D"/>
                          </a:solidFill>
                        </a:rPr>
                        <a:t>ward 174 HSR Layout</a:t>
                      </a:r>
                      <a:endParaRPr sz="700">
                        <a:solidFill>
                          <a:srgbClr val="172B4D"/>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92D050"/>
                    </a:solidFill>
                  </a:tcPr>
                </a:tc>
                <a:tc>
                  <a:txBody>
                    <a:bodyPr/>
                    <a:lstStyle/>
                    <a:p>
                      <a:pPr indent="0" lvl="0" marL="0" rtl="0" algn="l">
                        <a:lnSpc>
                          <a:spcPct val="115000"/>
                        </a:lnSpc>
                        <a:spcBef>
                          <a:spcPts val="0"/>
                        </a:spcBef>
                        <a:spcAft>
                          <a:spcPts val="0"/>
                        </a:spcAft>
                        <a:buNone/>
                      </a:pPr>
                      <a:r>
                        <a:rPr lang="en"/>
                        <a:t>F</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92D050"/>
                    </a:solidFill>
                  </a:tcPr>
                </a:tc>
                <a:tc>
                  <a:txBody>
                    <a:bodyPr/>
                    <a:lstStyle/>
                    <a:p>
                      <a:pPr indent="0" lvl="0" marL="0" rtl="0" algn="r">
                        <a:lnSpc>
                          <a:spcPct val="115000"/>
                        </a:lnSpc>
                        <a:spcBef>
                          <a:spcPts val="0"/>
                        </a:spcBef>
                        <a:spcAft>
                          <a:spcPts val="0"/>
                        </a:spcAft>
                        <a:buNone/>
                      </a:pPr>
                      <a:r>
                        <a:rPr lang="en" sz="1000"/>
                        <a:t>1.74</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0000"/>
                    </a:solidFill>
                  </a:tcPr>
                </a:tc>
                <a:tc>
                  <a:txBody>
                    <a:bodyPr/>
                    <a:lstStyle/>
                    <a:p>
                      <a:pPr indent="0" lvl="0" marL="0" rtl="0" algn="l">
                        <a:lnSpc>
                          <a:spcPct val="115000"/>
                        </a:lnSpc>
                        <a:spcBef>
                          <a:spcPts val="0"/>
                        </a:spcBef>
                        <a:spcAft>
                          <a:spcPts val="0"/>
                        </a:spcAft>
                        <a:buNone/>
                      </a:pPr>
                      <a:r>
                        <a:rPr lang="en" sz="1000"/>
                        <a:t>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0000"/>
                    </a:solidFill>
                  </a:tcPr>
                </a:tc>
                <a:tc>
                  <a:txBody>
                    <a:bodyPr/>
                    <a:lstStyle/>
                    <a:p>
                      <a:pPr indent="0" lvl="0" marL="0" rtl="0" algn="r">
                        <a:lnSpc>
                          <a:spcPct val="115000"/>
                        </a:lnSpc>
                        <a:spcBef>
                          <a:spcPts val="0"/>
                        </a:spcBef>
                        <a:spcAft>
                          <a:spcPts val="0"/>
                        </a:spcAft>
                        <a:buNone/>
                      </a:pPr>
                      <a:r>
                        <a:rPr lang="en" sz="1000"/>
                        <a:t>4.8</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00FFFF"/>
                    </a:solidFill>
                  </a:tcPr>
                </a:tc>
                <a:tc>
                  <a:txBody>
                    <a:bodyPr/>
                    <a:lstStyle/>
                    <a:p>
                      <a:pPr indent="0" lvl="0" marL="0" rtl="0" algn="l">
                        <a:lnSpc>
                          <a:spcPct val="115000"/>
                        </a:lnSpc>
                        <a:spcBef>
                          <a:spcPts val="0"/>
                        </a:spcBef>
                        <a:spcAft>
                          <a:spcPts val="0"/>
                        </a:spcAft>
                        <a:buNone/>
                      </a:pPr>
                      <a:r>
                        <a:rPr lang="en" sz="1000"/>
                        <a:t>B</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00FFFF"/>
                    </a:solidFill>
                  </a:tcPr>
                </a:tc>
                <a:tc>
                  <a:txBody>
                    <a:bodyPr/>
                    <a:lstStyle/>
                    <a:p>
                      <a:pPr indent="0" lvl="0" marL="0" rtl="0" algn="r">
                        <a:lnSpc>
                          <a:spcPct val="115000"/>
                        </a:lnSpc>
                        <a:spcBef>
                          <a:spcPts val="0"/>
                        </a:spcBef>
                        <a:spcAft>
                          <a:spcPts val="0"/>
                        </a:spcAft>
                        <a:buNone/>
                      </a:pPr>
                      <a:r>
                        <a:rPr lang="en" sz="1000"/>
                        <a:t>4.5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C5BE97"/>
                    </a:solidFill>
                  </a:tcPr>
                </a:tc>
                <a:tc>
                  <a:txBody>
                    <a:bodyPr/>
                    <a:lstStyle/>
                    <a:p>
                      <a:pPr indent="0" lvl="0" marL="0" rtl="0" algn="l">
                        <a:lnSpc>
                          <a:spcPct val="115000"/>
                        </a:lnSpc>
                        <a:spcBef>
                          <a:spcPts val="0"/>
                        </a:spcBef>
                        <a:spcAft>
                          <a:spcPts val="0"/>
                        </a:spcAft>
                        <a:buNone/>
                      </a:pPr>
                      <a:r>
                        <a:rPr lang="en" sz="1000"/>
                        <a:t>B</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C5BE97"/>
                    </a:solidFill>
                  </a:tcPr>
                </a:tc>
              </a:tr>
              <a:tr h="264250">
                <a:tc>
                  <a:txBody>
                    <a:bodyPr/>
                    <a:lstStyle/>
                    <a:p>
                      <a:pPr indent="0" lvl="0" marL="0" rtl="0" algn="l">
                        <a:lnSpc>
                          <a:spcPct val="115000"/>
                        </a:lnSpc>
                        <a:spcBef>
                          <a:spcPts val="0"/>
                        </a:spcBef>
                        <a:spcAft>
                          <a:spcPts val="0"/>
                        </a:spcAft>
                        <a:buNone/>
                      </a:pPr>
                      <a:r>
                        <a:rPr lang="en" sz="700">
                          <a:solidFill>
                            <a:srgbClr val="172B4D"/>
                          </a:solidFill>
                        </a:rPr>
                        <a:t>ward 41 Peenya Industrial area</a:t>
                      </a:r>
                      <a:endParaRPr sz="700">
                        <a:solidFill>
                          <a:srgbClr val="172B4D"/>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2.5</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92D050"/>
                    </a:solidFill>
                  </a:tcPr>
                </a:tc>
                <a:tc>
                  <a:txBody>
                    <a:bodyPr/>
                    <a:lstStyle/>
                    <a:p>
                      <a:pPr indent="0" lvl="0" marL="0" rtl="0" algn="l">
                        <a:lnSpc>
                          <a:spcPct val="115000"/>
                        </a:lnSpc>
                        <a:spcBef>
                          <a:spcPts val="0"/>
                        </a:spcBef>
                        <a:spcAft>
                          <a:spcPts val="0"/>
                        </a:spcAft>
                        <a:buNone/>
                      </a:pPr>
                      <a:r>
                        <a:rPr lang="en"/>
                        <a:t>D</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92D050"/>
                    </a:solidFill>
                  </a:tcPr>
                </a:tc>
                <a:tc>
                  <a:txBody>
                    <a:bodyPr/>
                    <a:lstStyle/>
                    <a:p>
                      <a:pPr indent="0" lvl="0" marL="0" rtl="0" algn="r">
                        <a:lnSpc>
                          <a:spcPct val="115000"/>
                        </a:lnSpc>
                        <a:spcBef>
                          <a:spcPts val="0"/>
                        </a:spcBef>
                        <a:spcAft>
                          <a:spcPts val="0"/>
                        </a:spcAft>
                        <a:buNone/>
                      </a:pPr>
                      <a:r>
                        <a:rPr lang="en" sz="1000"/>
                        <a:t>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0000"/>
                    </a:solidFill>
                  </a:tcPr>
                </a:tc>
                <a:tc>
                  <a:txBody>
                    <a:bodyPr/>
                    <a:lstStyle/>
                    <a:p>
                      <a:pPr indent="0" lvl="0" marL="0" rtl="0" algn="l">
                        <a:lnSpc>
                          <a:spcPct val="115000"/>
                        </a:lnSpc>
                        <a:spcBef>
                          <a:spcPts val="0"/>
                        </a:spcBef>
                        <a:spcAft>
                          <a:spcPts val="0"/>
                        </a:spcAft>
                        <a:buNone/>
                      </a:pPr>
                      <a:r>
                        <a:rPr lang="en" sz="1000"/>
                        <a:t>F</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0000"/>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51450">
                <a:tc>
                  <a:txBody>
                    <a:bodyPr/>
                    <a:lstStyle/>
                    <a:p>
                      <a:pPr indent="0" lvl="0" marL="0" rtl="0" algn="l">
                        <a:lnSpc>
                          <a:spcPct val="115000"/>
                        </a:lnSpc>
                        <a:spcBef>
                          <a:spcPts val="0"/>
                        </a:spcBef>
                        <a:spcAft>
                          <a:spcPts val="0"/>
                        </a:spcAft>
                        <a:buNone/>
                      </a:pPr>
                      <a:r>
                        <a:rPr lang="en" sz="700">
                          <a:solidFill>
                            <a:srgbClr val="172B4D"/>
                          </a:solidFill>
                        </a:rPr>
                        <a:t>ward 187 Puttenahalli (JP NAGAR)</a:t>
                      </a:r>
                      <a:endParaRPr sz="700">
                        <a:solidFill>
                          <a:srgbClr val="172B4D"/>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0.3</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92D050"/>
                    </a:solidFill>
                  </a:tcPr>
                </a:tc>
                <a:tc>
                  <a:txBody>
                    <a:bodyPr/>
                    <a:lstStyle/>
                    <a:p>
                      <a:pPr indent="0" lvl="0" marL="0" rtl="0" algn="l">
                        <a:lnSpc>
                          <a:spcPct val="115000"/>
                        </a:lnSpc>
                        <a:spcBef>
                          <a:spcPts val="0"/>
                        </a:spcBef>
                        <a:spcAft>
                          <a:spcPts val="0"/>
                        </a:spcAft>
                        <a:buNone/>
                      </a:pPr>
                      <a:r>
                        <a:rPr lang="en" sz="1000"/>
                        <a:t>F</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92D050"/>
                    </a:solidFill>
                  </a:tcPr>
                </a:tc>
                <a:tc>
                  <a:txBody>
                    <a:bodyPr/>
                    <a:lstStyle/>
                    <a:p>
                      <a:pPr indent="0" lvl="0" marL="0" rtl="0" algn="r">
                        <a:lnSpc>
                          <a:spcPct val="115000"/>
                        </a:lnSpc>
                        <a:spcBef>
                          <a:spcPts val="0"/>
                        </a:spcBef>
                        <a:spcAft>
                          <a:spcPts val="0"/>
                        </a:spcAft>
                        <a:buNone/>
                      </a:pPr>
                      <a:r>
                        <a:rPr lang="en" sz="1000"/>
                        <a:t>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0000"/>
                    </a:solidFill>
                  </a:tcPr>
                </a:tc>
                <a:tc>
                  <a:txBody>
                    <a:bodyPr/>
                    <a:lstStyle/>
                    <a:p>
                      <a:pPr indent="0" lvl="0" marL="0" rtl="0" algn="l">
                        <a:lnSpc>
                          <a:spcPct val="115000"/>
                        </a:lnSpc>
                        <a:spcBef>
                          <a:spcPts val="0"/>
                        </a:spcBef>
                        <a:spcAft>
                          <a:spcPts val="0"/>
                        </a:spcAft>
                        <a:buNone/>
                      </a:pPr>
                      <a:r>
                        <a:rPr lang="en" sz="1000"/>
                        <a:t>F</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0000"/>
                    </a:solidFill>
                  </a:tcPr>
                </a:tc>
                <a:tc>
                  <a:txBody>
                    <a:bodyPr/>
                    <a:lstStyle/>
                    <a:p>
                      <a:pPr indent="0" lvl="0" marL="0" rtl="0" algn="r">
                        <a:lnSpc>
                          <a:spcPct val="115000"/>
                        </a:lnSpc>
                        <a:spcBef>
                          <a:spcPts val="0"/>
                        </a:spcBef>
                        <a:spcAft>
                          <a:spcPts val="0"/>
                        </a:spcAft>
                        <a:buNone/>
                      </a:pPr>
                      <a:r>
                        <a:rPr lang="en" sz="1000"/>
                        <a:t>4.3</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00FFFF"/>
                    </a:solidFill>
                  </a:tcPr>
                </a:tc>
                <a:tc>
                  <a:txBody>
                    <a:bodyPr/>
                    <a:lstStyle/>
                    <a:p>
                      <a:pPr indent="0" lvl="0" marL="0" rtl="0" algn="l">
                        <a:lnSpc>
                          <a:spcPct val="115000"/>
                        </a:lnSpc>
                        <a:spcBef>
                          <a:spcPts val="0"/>
                        </a:spcBef>
                        <a:spcAft>
                          <a:spcPts val="0"/>
                        </a:spcAft>
                        <a:buNone/>
                      </a:pPr>
                      <a:r>
                        <a:rPr lang="en" sz="1000"/>
                        <a:t>B</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00FFFF"/>
                    </a:solidFill>
                  </a:tcPr>
                </a:tc>
                <a:tc>
                  <a:txBody>
                    <a:bodyPr/>
                    <a:lstStyle/>
                    <a:p>
                      <a:pPr indent="0" lvl="0" marL="0" rtl="0" algn="r">
                        <a:lnSpc>
                          <a:spcPct val="115000"/>
                        </a:lnSpc>
                        <a:spcBef>
                          <a:spcPts val="0"/>
                        </a:spcBef>
                        <a:spcAft>
                          <a:spcPts val="0"/>
                        </a:spcAft>
                        <a:buNone/>
                      </a:pPr>
                      <a:r>
                        <a:rPr lang="en" sz="1000"/>
                        <a:t>4.1</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C5BE97"/>
                    </a:solidFill>
                  </a:tcPr>
                </a:tc>
                <a:tc>
                  <a:txBody>
                    <a:bodyPr/>
                    <a:lstStyle/>
                    <a:p>
                      <a:pPr indent="0" lvl="0" marL="0" rtl="0" algn="l">
                        <a:lnSpc>
                          <a:spcPct val="115000"/>
                        </a:lnSpc>
                        <a:spcBef>
                          <a:spcPts val="0"/>
                        </a:spcBef>
                        <a:spcAft>
                          <a:spcPts val="0"/>
                        </a:spcAft>
                        <a:buNone/>
                      </a:pPr>
                      <a:r>
                        <a:rPr lang="en" sz="1000"/>
                        <a:t>B</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C5BE97"/>
                    </a:solidFill>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General Data Parameters made available to service providers</a:t>
            </a:r>
            <a:endParaRPr sz="1700"/>
          </a:p>
        </p:txBody>
      </p:sp>
      <p:sp>
        <p:nvSpPr>
          <p:cNvPr id="257" name="Google Shape;257;p34"/>
          <p:cNvSpPr txBox="1"/>
          <p:nvPr>
            <p:ph idx="1" type="body"/>
          </p:nvPr>
        </p:nvSpPr>
        <p:spPr>
          <a:xfrm>
            <a:off x="1195400" y="1728400"/>
            <a:ext cx="7688700" cy="226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lt1"/>
              </a:buClr>
              <a:buSzPts val="1100"/>
              <a:buFont typeface="Arial"/>
              <a:buNone/>
            </a:pPr>
            <a:r>
              <a:rPr lang="en" sz="1350">
                <a:solidFill>
                  <a:srgbClr val="000000"/>
                </a:solidFill>
              </a:rPr>
              <a:t>Road Density</a:t>
            </a:r>
            <a:endParaRPr sz="1350">
              <a:solidFill>
                <a:srgbClr val="000000"/>
              </a:solidFill>
            </a:endParaRPr>
          </a:p>
          <a:p>
            <a:pPr indent="0" lvl="0" marL="0" rtl="0" algn="l">
              <a:lnSpc>
                <a:spcPct val="100000"/>
              </a:lnSpc>
              <a:spcBef>
                <a:spcPts val="0"/>
              </a:spcBef>
              <a:spcAft>
                <a:spcPts val="0"/>
              </a:spcAft>
              <a:buClr>
                <a:schemeClr val="lt1"/>
              </a:buClr>
              <a:buSzPts val="1100"/>
              <a:buFont typeface="Arial"/>
              <a:buNone/>
            </a:pPr>
            <a:r>
              <a:rPr lang="en" sz="1350">
                <a:solidFill>
                  <a:srgbClr val="000000"/>
                </a:solidFill>
              </a:rPr>
              <a:t>Vehicle Density</a:t>
            </a:r>
            <a:endParaRPr sz="1350">
              <a:solidFill>
                <a:srgbClr val="000000"/>
              </a:solidFill>
            </a:endParaRPr>
          </a:p>
          <a:p>
            <a:pPr indent="0" lvl="0" marL="0" rtl="0" algn="l">
              <a:lnSpc>
                <a:spcPct val="100000"/>
              </a:lnSpc>
              <a:spcBef>
                <a:spcPts val="0"/>
              </a:spcBef>
              <a:spcAft>
                <a:spcPts val="0"/>
              </a:spcAft>
              <a:buClr>
                <a:schemeClr val="lt1"/>
              </a:buClr>
              <a:buSzPts val="1100"/>
              <a:buFont typeface="Arial"/>
              <a:buNone/>
            </a:pPr>
            <a:r>
              <a:rPr lang="en" sz="1350">
                <a:solidFill>
                  <a:srgbClr val="000000"/>
                </a:solidFill>
              </a:rPr>
              <a:t>Ratio of narrow roads to main roads</a:t>
            </a:r>
            <a:endParaRPr sz="1350">
              <a:solidFill>
                <a:srgbClr val="000000"/>
              </a:solidFill>
            </a:endParaRPr>
          </a:p>
          <a:p>
            <a:pPr indent="0" lvl="0" marL="0" rtl="0" algn="l">
              <a:lnSpc>
                <a:spcPct val="100000"/>
              </a:lnSpc>
              <a:spcBef>
                <a:spcPts val="0"/>
              </a:spcBef>
              <a:spcAft>
                <a:spcPts val="0"/>
              </a:spcAft>
              <a:buClr>
                <a:schemeClr val="lt1"/>
              </a:buClr>
              <a:buSzPts val="1100"/>
              <a:buFont typeface="Arial"/>
              <a:buNone/>
            </a:pPr>
            <a:r>
              <a:rPr lang="en" sz="1350">
                <a:solidFill>
                  <a:srgbClr val="000000"/>
                </a:solidFill>
              </a:rPr>
              <a:t>Number of Jobs in the area</a:t>
            </a:r>
            <a:endParaRPr sz="1350">
              <a:solidFill>
                <a:srgbClr val="000000"/>
              </a:solidFill>
            </a:endParaRPr>
          </a:p>
          <a:p>
            <a:pPr indent="0" lvl="0" marL="0" rtl="0" algn="l">
              <a:lnSpc>
                <a:spcPct val="100000"/>
              </a:lnSpc>
              <a:spcBef>
                <a:spcPts val="0"/>
              </a:spcBef>
              <a:spcAft>
                <a:spcPts val="0"/>
              </a:spcAft>
              <a:buClr>
                <a:schemeClr val="lt1"/>
              </a:buClr>
              <a:buSzPts val="1100"/>
              <a:buFont typeface="Arial"/>
              <a:buNone/>
            </a:pPr>
            <a:r>
              <a:rPr lang="en" sz="1350">
                <a:solidFill>
                  <a:srgbClr val="000000"/>
                </a:solidFill>
              </a:rPr>
              <a:t>Number of schools and colleges in the area</a:t>
            </a:r>
            <a:endParaRPr sz="1350">
              <a:solidFill>
                <a:srgbClr val="000000"/>
              </a:solidFill>
            </a:endParaRPr>
          </a:p>
          <a:p>
            <a:pPr indent="0" lvl="0" marL="0" rtl="0" algn="l">
              <a:lnSpc>
                <a:spcPct val="100000"/>
              </a:lnSpc>
              <a:spcBef>
                <a:spcPts val="0"/>
              </a:spcBef>
              <a:spcAft>
                <a:spcPts val="0"/>
              </a:spcAft>
              <a:buClr>
                <a:schemeClr val="lt1"/>
              </a:buClr>
              <a:buSzPts val="1100"/>
              <a:buFont typeface="Arial"/>
              <a:buNone/>
            </a:pPr>
            <a:r>
              <a:rPr lang="en" sz="1350">
                <a:solidFill>
                  <a:srgbClr val="000000"/>
                </a:solidFill>
              </a:rPr>
              <a:t>Ratio of average cost of travel (calculated using all options available in the area, average cost of a trip) to average daily wage</a:t>
            </a:r>
            <a:endParaRPr sz="1350">
              <a:solidFill>
                <a:srgbClr val="000000"/>
              </a:solidFill>
            </a:endParaRPr>
          </a:p>
          <a:p>
            <a:pPr indent="0" lvl="0" marL="0" rtl="0" algn="l">
              <a:lnSpc>
                <a:spcPct val="100000"/>
              </a:lnSpc>
              <a:spcBef>
                <a:spcPts val="0"/>
              </a:spcBef>
              <a:spcAft>
                <a:spcPts val="0"/>
              </a:spcAft>
              <a:buClr>
                <a:schemeClr val="lt1"/>
              </a:buClr>
              <a:buSzPts val="1100"/>
              <a:buFont typeface="Arial"/>
              <a:buNone/>
            </a:pPr>
            <a:r>
              <a:rPr lang="en" sz="1350">
                <a:solidFill>
                  <a:srgbClr val="000000"/>
                </a:solidFill>
              </a:rPr>
              <a:t>Number of road accidents in the area</a:t>
            </a:r>
            <a:endParaRPr sz="1350">
              <a:solidFill>
                <a:srgbClr val="000000"/>
              </a:solidFill>
            </a:endParaRPr>
          </a:p>
          <a:p>
            <a:pPr indent="0" lvl="0" marL="0" rtl="0" algn="l">
              <a:lnSpc>
                <a:spcPct val="100000"/>
              </a:lnSpc>
              <a:spcBef>
                <a:spcPts val="0"/>
              </a:spcBef>
              <a:spcAft>
                <a:spcPts val="0"/>
              </a:spcAft>
              <a:buClr>
                <a:schemeClr val="lt1"/>
              </a:buClr>
              <a:buSzPts val="1100"/>
              <a:buFont typeface="Arial"/>
              <a:buNone/>
            </a:pPr>
            <a:r>
              <a:rPr lang="en" sz="1350">
                <a:solidFill>
                  <a:srgbClr val="000000"/>
                </a:solidFill>
              </a:rPr>
              <a:t>Average speed of travel</a:t>
            </a:r>
            <a:endParaRPr sz="1350">
              <a:solidFill>
                <a:srgbClr val="000000"/>
              </a:solidFill>
            </a:endParaRPr>
          </a:p>
          <a:p>
            <a:pPr indent="0" lvl="0" marL="0" rtl="0" algn="l">
              <a:lnSpc>
                <a:spcPct val="100000"/>
              </a:lnSpc>
              <a:spcBef>
                <a:spcPts val="0"/>
              </a:spcBef>
              <a:spcAft>
                <a:spcPts val="0"/>
              </a:spcAft>
              <a:buClr>
                <a:schemeClr val="lt1"/>
              </a:buClr>
              <a:buSzPts val="1100"/>
              <a:buFont typeface="Arial"/>
              <a:buNone/>
            </a:pPr>
            <a:r>
              <a:rPr lang="en" sz="1350">
                <a:solidFill>
                  <a:srgbClr val="000000"/>
                </a:solidFill>
              </a:rPr>
              <a:t>Ratio of car parking spots to total cars</a:t>
            </a:r>
            <a:endParaRPr sz="1350">
              <a:solidFill>
                <a:srgbClr val="000000"/>
              </a:solidFill>
            </a:endParaRPr>
          </a:p>
          <a:p>
            <a:pPr indent="0" lvl="0" marL="0" rtl="0" algn="l">
              <a:lnSpc>
                <a:spcPct val="100000"/>
              </a:lnSpc>
              <a:spcBef>
                <a:spcPts val="0"/>
              </a:spcBef>
              <a:spcAft>
                <a:spcPts val="0"/>
              </a:spcAft>
              <a:buClr>
                <a:schemeClr val="lt1"/>
              </a:buClr>
              <a:buSzPts val="1100"/>
              <a:buFont typeface="Arial"/>
              <a:buNone/>
            </a:pPr>
            <a:r>
              <a:rPr lang="en" sz="1350">
                <a:solidFill>
                  <a:srgbClr val="000000"/>
                </a:solidFill>
              </a:rPr>
              <a:t>Ratio of two wheeler parking spots to total scooters</a:t>
            </a:r>
            <a:endParaRPr sz="1350">
              <a:solidFill>
                <a:srgbClr val="000000"/>
              </a:solidFill>
            </a:endParaRPr>
          </a:p>
          <a:p>
            <a:pPr indent="0" lvl="0" marL="0" rtl="0" algn="l">
              <a:lnSpc>
                <a:spcPct val="100000"/>
              </a:lnSpc>
              <a:spcBef>
                <a:spcPts val="0"/>
              </a:spcBef>
              <a:spcAft>
                <a:spcPts val="0"/>
              </a:spcAft>
              <a:buClr>
                <a:schemeClr val="lt1"/>
              </a:buClr>
              <a:buSzPts val="1100"/>
              <a:buFont typeface="Arial"/>
              <a:buNone/>
            </a:pPr>
            <a:r>
              <a:rPr lang="en" sz="1350">
                <a:solidFill>
                  <a:srgbClr val="000000"/>
                </a:solidFill>
              </a:rPr>
              <a:t>Average hourly cost of two wheeler parking</a:t>
            </a:r>
            <a:endParaRPr sz="1350">
              <a:solidFill>
                <a:srgbClr val="000000"/>
              </a:solidFill>
            </a:endParaRPr>
          </a:p>
          <a:p>
            <a:pPr indent="0" lvl="0" marL="0" rtl="0" algn="l">
              <a:lnSpc>
                <a:spcPct val="100000"/>
              </a:lnSpc>
              <a:spcBef>
                <a:spcPts val="0"/>
              </a:spcBef>
              <a:spcAft>
                <a:spcPts val="0"/>
              </a:spcAft>
              <a:buClr>
                <a:schemeClr val="lt1"/>
              </a:buClr>
              <a:buSzPts val="1100"/>
              <a:buFont typeface="Arial"/>
              <a:buNone/>
            </a:pPr>
            <a:r>
              <a:rPr lang="en" sz="1350">
                <a:solidFill>
                  <a:srgbClr val="000000"/>
                </a:solidFill>
              </a:rPr>
              <a:t>Average hourly cost of four wheeler parking</a:t>
            </a:r>
            <a:endParaRPr sz="1350">
              <a:solidFill>
                <a:srgbClr val="000000"/>
              </a:solidFill>
            </a:endParaRPr>
          </a:p>
          <a:p>
            <a:pPr indent="0" lvl="0" marL="0" rtl="0" algn="l">
              <a:lnSpc>
                <a:spcPct val="100000"/>
              </a:lnSpc>
              <a:spcBef>
                <a:spcPts val="0"/>
              </a:spcBef>
              <a:spcAft>
                <a:spcPts val="0"/>
              </a:spcAft>
              <a:buClr>
                <a:schemeClr val="lt1"/>
              </a:buClr>
              <a:buSzPts val="1100"/>
              <a:buFont typeface="Arial"/>
              <a:buNone/>
            </a:pPr>
            <a:r>
              <a:rPr lang="en" sz="1350">
                <a:solidFill>
                  <a:srgbClr val="000000"/>
                </a:solidFill>
              </a:rPr>
              <a:t>Number of residential, commercial tourist spots</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Google reviews of BBMP Help centre</a:t>
            </a:r>
            <a:endParaRPr sz="1700">
              <a:solidFill>
                <a:srgbClr val="000000"/>
              </a:solidFill>
            </a:endParaRPr>
          </a:p>
          <a:p>
            <a:pPr indent="0" lvl="0" marL="0" rtl="0" algn="l">
              <a:spcBef>
                <a:spcPts val="0"/>
              </a:spcBef>
              <a:spcAft>
                <a:spcPts val="1600"/>
              </a:spcAft>
              <a:buNone/>
            </a:pPr>
            <a:r>
              <a:t/>
            </a:r>
            <a:endParaRPr sz="10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Public Transport </a:t>
            </a:r>
            <a:r>
              <a:rPr lang="en" sz="2000"/>
              <a:t> Data Parameters used to calculate accessibility score</a:t>
            </a:r>
            <a:endParaRPr sz="1700"/>
          </a:p>
        </p:txBody>
      </p:sp>
      <p:sp>
        <p:nvSpPr>
          <p:cNvPr id="263" name="Google Shape;263;p35"/>
          <p:cNvSpPr txBox="1"/>
          <p:nvPr>
            <p:ph idx="1" type="body"/>
          </p:nvPr>
        </p:nvSpPr>
        <p:spPr>
          <a:xfrm>
            <a:off x="1159550" y="1961375"/>
            <a:ext cx="7688700" cy="226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350">
                <a:solidFill>
                  <a:srgbClr val="000000"/>
                </a:solidFill>
              </a:rPr>
              <a:t>Number of bus stops,</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Number of metro stations,</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Ratio of Bus ridership with starting point and endpoint in that area to population</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Metro ridership with starting point and end point in that area</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Ratio of number of illuminated bus stops to total</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Ratio of number of wheelchair accessible bus stop to total</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Ratio of number of bus stops with shelter to total</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Average frequency of a bus number at a bus stop</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Number of requests on application</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Average cost per kilometer to the commuter</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Average profit/loss per kilometer to the service provider</a:t>
            </a:r>
            <a:endParaRPr sz="1350">
              <a:solidFill>
                <a:srgbClr val="000000"/>
              </a:solidFill>
            </a:endParaRPr>
          </a:p>
          <a:p>
            <a:pPr indent="0" lvl="0" marL="0" rtl="0" algn="l">
              <a:lnSpc>
                <a:spcPct val="100000"/>
              </a:lnSpc>
              <a:spcBef>
                <a:spcPts val="0"/>
              </a:spcBef>
              <a:spcAft>
                <a:spcPts val="0"/>
              </a:spcAft>
              <a:buNone/>
            </a:pPr>
            <a:r>
              <a:t/>
            </a:r>
            <a:endParaRPr sz="135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AA84F"/>
        </a:solidFill>
      </p:bgPr>
    </p:bg>
    <p:spTree>
      <p:nvGrpSpPr>
        <p:cNvPr id="143" name="Shape 143"/>
        <p:cNvGrpSpPr/>
        <p:nvPr/>
      </p:nvGrpSpPr>
      <p:grpSpPr>
        <a:xfrm>
          <a:off x="0" y="0"/>
          <a:ext cx="0" cy="0"/>
          <a:chOff x="0" y="0"/>
          <a:chExt cx="0" cy="0"/>
        </a:xfrm>
      </p:grpSpPr>
      <p:pic>
        <p:nvPicPr>
          <p:cNvPr id="144" name="Google Shape;144;p18"/>
          <p:cNvPicPr preferRelativeResize="0"/>
          <p:nvPr/>
        </p:nvPicPr>
        <p:blipFill rotWithShape="1">
          <a:blip r:embed="rId3">
            <a:alphaModFix amt="25000"/>
          </a:blip>
          <a:srcRect b="0" l="19370" r="19370" t="9403"/>
          <a:stretch/>
        </p:blipFill>
        <p:spPr>
          <a:xfrm>
            <a:off x="0" y="483875"/>
            <a:ext cx="4265350" cy="4659626"/>
          </a:xfrm>
          <a:prstGeom prst="rect">
            <a:avLst/>
          </a:prstGeom>
          <a:noFill/>
          <a:ln>
            <a:noFill/>
          </a:ln>
        </p:spPr>
      </p:pic>
      <p:sp>
        <p:nvSpPr>
          <p:cNvPr id="145" name="Google Shape;145;p18"/>
          <p:cNvSpPr txBox="1"/>
          <p:nvPr>
            <p:ph idx="4294967295" type="title"/>
          </p:nvPr>
        </p:nvSpPr>
        <p:spPr>
          <a:xfrm>
            <a:off x="702725" y="1382350"/>
            <a:ext cx="28599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Outliers</a:t>
            </a:r>
            <a:endParaRPr/>
          </a:p>
        </p:txBody>
      </p:sp>
      <p:sp>
        <p:nvSpPr>
          <p:cNvPr id="146" name="Google Shape;146;p18"/>
          <p:cNvSpPr txBox="1"/>
          <p:nvPr/>
        </p:nvSpPr>
        <p:spPr>
          <a:xfrm>
            <a:off x="4856750" y="770625"/>
            <a:ext cx="3000000" cy="159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00">
                <a:solidFill>
                  <a:schemeClr val="dk2"/>
                </a:solidFill>
                <a:latin typeface="Raleway"/>
                <a:ea typeface="Raleway"/>
                <a:cs typeface="Raleway"/>
                <a:sym typeface="Raleway"/>
              </a:rPr>
              <a:t>Ruthvika Mohan</a:t>
            </a:r>
            <a:endParaRPr b="1" sz="2800">
              <a:solidFill>
                <a:schemeClr val="dk2"/>
              </a:solidFill>
              <a:latin typeface="Raleway"/>
              <a:ea typeface="Raleway"/>
              <a:cs typeface="Raleway"/>
              <a:sym typeface="Raleway"/>
            </a:endParaRPr>
          </a:p>
          <a:p>
            <a:pPr indent="0" lvl="0" marL="0" rtl="0" algn="l">
              <a:spcBef>
                <a:spcPts val="0"/>
              </a:spcBef>
              <a:spcAft>
                <a:spcPts val="0"/>
              </a:spcAft>
              <a:buNone/>
            </a:pPr>
            <a:r>
              <a:rPr lang="en" sz="1600">
                <a:solidFill>
                  <a:schemeClr val="dk2"/>
                </a:solidFill>
                <a:latin typeface="Raleway"/>
                <a:ea typeface="Raleway"/>
                <a:cs typeface="Raleway"/>
                <a:sym typeface="Raleway"/>
              </a:rPr>
              <a:t>Data Analytics and Research</a:t>
            </a:r>
            <a:endParaRPr sz="1600">
              <a:solidFill>
                <a:schemeClr val="dk2"/>
              </a:solidFill>
              <a:latin typeface="Raleway"/>
              <a:ea typeface="Raleway"/>
              <a:cs typeface="Raleway"/>
              <a:sym typeface="Raleway"/>
            </a:endParaRPr>
          </a:p>
          <a:p>
            <a:pPr indent="0" lvl="0" marL="0" rtl="0" algn="l">
              <a:spcBef>
                <a:spcPts val="0"/>
              </a:spcBef>
              <a:spcAft>
                <a:spcPts val="0"/>
              </a:spcAft>
              <a:buNone/>
            </a:pPr>
            <a:r>
              <a:rPr lang="en" sz="1600" u="sng">
                <a:solidFill>
                  <a:schemeClr val="hlink"/>
                </a:solidFill>
                <a:latin typeface="Raleway"/>
                <a:ea typeface="Raleway"/>
                <a:cs typeface="Raleway"/>
                <a:sym typeface="Raleway"/>
                <a:hlinkClick r:id="rId4"/>
              </a:rPr>
              <a:t>Connect on LinkedIn</a:t>
            </a:r>
            <a:endParaRPr sz="1600">
              <a:solidFill>
                <a:schemeClr val="dk2"/>
              </a:solidFill>
              <a:latin typeface="Raleway"/>
              <a:ea typeface="Raleway"/>
              <a:cs typeface="Raleway"/>
              <a:sym typeface="Raleway"/>
            </a:endParaRPr>
          </a:p>
        </p:txBody>
      </p:sp>
      <p:sp>
        <p:nvSpPr>
          <p:cNvPr id="147" name="Google Shape;147;p18"/>
          <p:cNvSpPr txBox="1"/>
          <p:nvPr/>
        </p:nvSpPr>
        <p:spPr>
          <a:xfrm>
            <a:off x="4856750" y="2016138"/>
            <a:ext cx="3000000" cy="159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00">
                <a:solidFill>
                  <a:schemeClr val="dk2"/>
                </a:solidFill>
                <a:latin typeface="Raleway"/>
                <a:ea typeface="Raleway"/>
                <a:cs typeface="Raleway"/>
                <a:sym typeface="Raleway"/>
              </a:rPr>
              <a:t>Ranjan Pai</a:t>
            </a:r>
            <a:endParaRPr b="1" sz="2800">
              <a:solidFill>
                <a:schemeClr val="dk2"/>
              </a:solidFill>
              <a:latin typeface="Raleway"/>
              <a:ea typeface="Raleway"/>
              <a:cs typeface="Raleway"/>
              <a:sym typeface="Raleway"/>
            </a:endParaRPr>
          </a:p>
          <a:p>
            <a:pPr indent="0" lvl="0" marL="0" rtl="0" algn="l">
              <a:spcBef>
                <a:spcPts val="0"/>
              </a:spcBef>
              <a:spcAft>
                <a:spcPts val="0"/>
              </a:spcAft>
              <a:buNone/>
            </a:pPr>
            <a:r>
              <a:rPr lang="en" sz="1600">
                <a:solidFill>
                  <a:schemeClr val="dk2"/>
                </a:solidFill>
                <a:latin typeface="Raleway"/>
                <a:ea typeface="Raleway"/>
                <a:cs typeface="Raleway"/>
                <a:sym typeface="Raleway"/>
              </a:rPr>
              <a:t>User Experience and Design</a:t>
            </a:r>
            <a:endParaRPr sz="1600">
              <a:solidFill>
                <a:schemeClr val="dk2"/>
              </a:solidFill>
              <a:latin typeface="Raleway"/>
              <a:ea typeface="Raleway"/>
              <a:cs typeface="Raleway"/>
              <a:sym typeface="Raleway"/>
            </a:endParaRPr>
          </a:p>
          <a:p>
            <a:pPr indent="0" lvl="0" marL="0" rtl="0" algn="l">
              <a:spcBef>
                <a:spcPts val="0"/>
              </a:spcBef>
              <a:spcAft>
                <a:spcPts val="0"/>
              </a:spcAft>
              <a:buNone/>
            </a:pPr>
            <a:r>
              <a:rPr lang="en" sz="1600" u="sng">
                <a:solidFill>
                  <a:schemeClr val="hlink"/>
                </a:solidFill>
                <a:latin typeface="Raleway"/>
                <a:ea typeface="Raleway"/>
                <a:cs typeface="Raleway"/>
                <a:sym typeface="Raleway"/>
                <a:hlinkClick r:id="rId5"/>
              </a:rPr>
              <a:t>Connect on LinkedIn</a:t>
            </a:r>
            <a:endParaRPr sz="1600">
              <a:solidFill>
                <a:schemeClr val="dk2"/>
              </a:solidFill>
              <a:latin typeface="Raleway"/>
              <a:ea typeface="Raleway"/>
              <a:cs typeface="Raleway"/>
              <a:sym typeface="Raleway"/>
            </a:endParaRPr>
          </a:p>
        </p:txBody>
      </p:sp>
      <p:sp>
        <p:nvSpPr>
          <p:cNvPr id="148" name="Google Shape;148;p18"/>
          <p:cNvSpPr txBox="1"/>
          <p:nvPr/>
        </p:nvSpPr>
        <p:spPr>
          <a:xfrm>
            <a:off x="4856750" y="3402750"/>
            <a:ext cx="3000000" cy="159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00">
                <a:solidFill>
                  <a:schemeClr val="dk2"/>
                </a:solidFill>
                <a:latin typeface="Raleway"/>
                <a:ea typeface="Raleway"/>
                <a:cs typeface="Raleway"/>
                <a:sym typeface="Raleway"/>
              </a:rPr>
              <a:t>Akanksha Bajaj</a:t>
            </a:r>
            <a:endParaRPr b="1" sz="2800">
              <a:solidFill>
                <a:schemeClr val="dk2"/>
              </a:solidFill>
              <a:latin typeface="Raleway"/>
              <a:ea typeface="Raleway"/>
              <a:cs typeface="Raleway"/>
              <a:sym typeface="Raleway"/>
            </a:endParaRPr>
          </a:p>
          <a:p>
            <a:pPr indent="0" lvl="0" marL="0" rtl="0" algn="l">
              <a:spcBef>
                <a:spcPts val="0"/>
              </a:spcBef>
              <a:spcAft>
                <a:spcPts val="0"/>
              </a:spcAft>
              <a:buNone/>
            </a:pPr>
            <a:r>
              <a:rPr lang="en" sz="1600">
                <a:solidFill>
                  <a:schemeClr val="dk2"/>
                </a:solidFill>
                <a:latin typeface="Raleway"/>
                <a:ea typeface="Raleway"/>
                <a:cs typeface="Raleway"/>
                <a:sym typeface="Raleway"/>
              </a:rPr>
              <a:t>Urban Planning and Research</a:t>
            </a:r>
            <a:endParaRPr sz="1600">
              <a:solidFill>
                <a:schemeClr val="dk2"/>
              </a:solidFill>
              <a:latin typeface="Raleway"/>
              <a:ea typeface="Raleway"/>
              <a:cs typeface="Raleway"/>
              <a:sym typeface="Raleway"/>
            </a:endParaRPr>
          </a:p>
          <a:p>
            <a:pPr indent="0" lvl="0" marL="0" rtl="0" algn="l">
              <a:spcBef>
                <a:spcPts val="0"/>
              </a:spcBef>
              <a:spcAft>
                <a:spcPts val="0"/>
              </a:spcAft>
              <a:buNone/>
            </a:pPr>
            <a:r>
              <a:rPr lang="en" sz="1600" u="sng">
                <a:solidFill>
                  <a:schemeClr val="hlink"/>
                </a:solidFill>
                <a:latin typeface="Raleway"/>
                <a:ea typeface="Raleway"/>
                <a:cs typeface="Raleway"/>
                <a:sym typeface="Raleway"/>
                <a:hlinkClick r:id="rId6"/>
              </a:rPr>
              <a:t>Connect on LinkedIn</a:t>
            </a:r>
            <a:endParaRPr sz="1600">
              <a:solidFill>
                <a:schemeClr val="dk2"/>
              </a:solidFill>
              <a:latin typeface="Raleway"/>
              <a:ea typeface="Raleway"/>
              <a:cs typeface="Raleway"/>
              <a:sym typeface="Raleway"/>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Uber </a:t>
            </a:r>
            <a:r>
              <a:rPr lang="en" sz="2000"/>
              <a:t>Transport  Data Parameters used to calculate accessibility score</a:t>
            </a:r>
            <a:endParaRPr sz="1700"/>
          </a:p>
        </p:txBody>
      </p:sp>
      <p:sp>
        <p:nvSpPr>
          <p:cNvPr id="269" name="Google Shape;269;p36"/>
          <p:cNvSpPr txBox="1"/>
          <p:nvPr>
            <p:ph idx="1" type="body"/>
          </p:nvPr>
        </p:nvSpPr>
        <p:spPr>
          <a:xfrm>
            <a:off x="1159550" y="2122675"/>
            <a:ext cx="7688700" cy="226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350">
                <a:solidFill>
                  <a:srgbClr val="000000"/>
                </a:solidFill>
              </a:rPr>
              <a:t>Ratio of shared trips to total trips</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Ratio of shared trips starting from exact location to main roads</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Ratio of cab ridership with starting point and end point in that area to population</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Average number of cabs in the area in the morning rush hour</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Average number of cabs in the area in the afternoon non-rush hour</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Average number of cabs in the area in the evening rush hour</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Ratio of cancellations to total trips in are</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Ratio of Completed Uber trips starting in the are to trips ending in the area</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Average cost per kilometer starting or ending the area</a:t>
            </a:r>
            <a:endParaRPr sz="1350">
              <a:solidFill>
                <a:srgbClr val="000000"/>
              </a:solidFill>
            </a:endParaRPr>
          </a:p>
          <a:p>
            <a:pPr indent="0" lvl="0" marL="0" rtl="0" algn="l">
              <a:lnSpc>
                <a:spcPct val="100000"/>
              </a:lnSpc>
              <a:spcBef>
                <a:spcPts val="0"/>
              </a:spcBef>
              <a:spcAft>
                <a:spcPts val="0"/>
              </a:spcAft>
              <a:buNone/>
            </a:pPr>
            <a:r>
              <a:t/>
            </a:r>
            <a:endParaRPr sz="1350">
              <a:solidFill>
                <a:srgbClr val="000000"/>
              </a:solidFill>
            </a:endParaRPr>
          </a:p>
          <a:p>
            <a:pPr indent="0" lvl="0" marL="0" rtl="0" algn="l">
              <a:lnSpc>
                <a:spcPct val="100000"/>
              </a:lnSpc>
              <a:spcBef>
                <a:spcPts val="0"/>
              </a:spcBef>
              <a:spcAft>
                <a:spcPts val="0"/>
              </a:spcAft>
              <a:buNone/>
            </a:pPr>
            <a:r>
              <a:t/>
            </a:r>
            <a:endParaRPr sz="1350">
              <a:solidFill>
                <a:srgbClr val="000000"/>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Yulu/Bounce</a:t>
            </a:r>
            <a:r>
              <a:rPr lang="en" sz="2000"/>
              <a:t>  Data Parameters used to calculate accessibility score</a:t>
            </a:r>
            <a:endParaRPr sz="1700"/>
          </a:p>
        </p:txBody>
      </p:sp>
      <p:sp>
        <p:nvSpPr>
          <p:cNvPr id="275" name="Google Shape;275;p37"/>
          <p:cNvSpPr txBox="1"/>
          <p:nvPr>
            <p:ph idx="1" type="body"/>
          </p:nvPr>
        </p:nvSpPr>
        <p:spPr>
          <a:xfrm>
            <a:off x="1159550" y="2158500"/>
            <a:ext cx="7688700" cy="226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350">
                <a:solidFill>
                  <a:srgbClr val="000000"/>
                </a:solidFill>
              </a:rPr>
              <a:t>Number of stations</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Average number of working bikes in stations</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Average number of pickups in the area in the morning rush hour</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Average number of pickups in the area in the afternoon non-rush hour</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Average number of  pickups in the area in the evening rush hour</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Average cost per kilometre for  trips starting or ending in that area</a:t>
            </a:r>
            <a:endParaRPr sz="1350">
              <a:solidFill>
                <a:srgbClr val="000000"/>
              </a:solidFill>
            </a:endParaRPr>
          </a:p>
          <a:p>
            <a:pPr indent="0" lvl="0" marL="0" rtl="0" algn="l">
              <a:lnSpc>
                <a:spcPct val="100000"/>
              </a:lnSpc>
              <a:spcBef>
                <a:spcPts val="0"/>
              </a:spcBef>
              <a:spcAft>
                <a:spcPts val="0"/>
              </a:spcAft>
              <a:buNone/>
            </a:pPr>
            <a:r>
              <a:rPr lang="en" sz="1350">
                <a:solidFill>
                  <a:srgbClr val="000000"/>
                </a:solidFill>
              </a:rPr>
              <a:t>Ratio of daily bounce ridership to the population of ward</a:t>
            </a:r>
            <a:endParaRPr sz="1350">
              <a:solidFill>
                <a:srgbClr val="000000"/>
              </a:solidFill>
            </a:endParaRPr>
          </a:p>
          <a:p>
            <a:pPr indent="0" lvl="0" marL="0" rtl="0" algn="l">
              <a:lnSpc>
                <a:spcPct val="100000"/>
              </a:lnSpc>
              <a:spcBef>
                <a:spcPts val="0"/>
              </a:spcBef>
              <a:spcAft>
                <a:spcPts val="0"/>
              </a:spcAft>
              <a:buNone/>
            </a:pPr>
            <a:r>
              <a:t/>
            </a:r>
            <a:endParaRPr sz="1350">
              <a:solidFill>
                <a:srgbClr val="000000"/>
              </a:solidFill>
            </a:endParaRPr>
          </a:p>
          <a:p>
            <a:pPr indent="0" lvl="0" marL="0" rtl="0" algn="l">
              <a:lnSpc>
                <a:spcPct val="100000"/>
              </a:lnSpc>
              <a:spcBef>
                <a:spcPts val="0"/>
              </a:spcBef>
              <a:spcAft>
                <a:spcPts val="0"/>
              </a:spcAft>
              <a:buNone/>
            </a:pPr>
            <a:r>
              <a:t/>
            </a:r>
            <a:endParaRPr sz="1350">
              <a:solidFill>
                <a:srgbClr val="000000"/>
              </a:solidFill>
            </a:endParaRPr>
          </a:p>
          <a:p>
            <a:pPr indent="0" lvl="0" marL="0" rtl="0" algn="l">
              <a:lnSpc>
                <a:spcPct val="100000"/>
              </a:lnSpc>
              <a:spcBef>
                <a:spcPts val="0"/>
              </a:spcBef>
              <a:spcAft>
                <a:spcPts val="0"/>
              </a:spcAft>
              <a:buNone/>
            </a:pPr>
            <a:r>
              <a:t/>
            </a:r>
            <a:endParaRPr sz="1350">
              <a:solidFill>
                <a:srgbClr val="000000"/>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8"/>
          <p:cNvSpPr txBox="1"/>
          <p:nvPr>
            <p:ph idx="1" type="body"/>
          </p:nvPr>
        </p:nvSpPr>
        <p:spPr>
          <a:xfrm>
            <a:off x="424400" y="1967550"/>
            <a:ext cx="2080800" cy="1597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solidFill>
                  <a:srgbClr val="000000"/>
                </a:solidFill>
              </a:rPr>
              <a:t>Locating data collection methods based on availability of existing data, infrastructure and amount of congestion on roads. </a:t>
            </a:r>
            <a:endParaRPr>
              <a:solidFill>
                <a:srgbClr val="000000"/>
              </a:solidFill>
            </a:endParaRPr>
          </a:p>
        </p:txBody>
      </p:sp>
      <p:sp>
        <p:nvSpPr>
          <p:cNvPr id="281" name="Google Shape;281;p38"/>
          <p:cNvSpPr txBox="1"/>
          <p:nvPr>
            <p:ph type="title"/>
          </p:nvPr>
        </p:nvSpPr>
        <p:spPr>
          <a:xfrm>
            <a:off x="316450" y="1386450"/>
            <a:ext cx="3300900" cy="58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 Study </a:t>
            </a:r>
            <a:endParaRPr sz="3000"/>
          </a:p>
        </p:txBody>
      </p:sp>
      <p:pic>
        <p:nvPicPr>
          <p:cNvPr id="282" name="Google Shape;282;p38"/>
          <p:cNvPicPr preferRelativeResize="0"/>
          <p:nvPr/>
        </p:nvPicPr>
        <p:blipFill>
          <a:blip r:embed="rId3">
            <a:alphaModFix/>
          </a:blip>
          <a:stretch>
            <a:fillRect/>
          </a:stretch>
        </p:blipFill>
        <p:spPr>
          <a:xfrm>
            <a:off x="2544813" y="478175"/>
            <a:ext cx="6599188" cy="4665326"/>
          </a:xfrm>
          <a:prstGeom prst="rect">
            <a:avLst/>
          </a:prstGeom>
          <a:noFill/>
          <a:ln>
            <a:noFill/>
          </a:ln>
        </p:spPr>
      </p:pic>
      <p:sp>
        <p:nvSpPr>
          <p:cNvPr id="283" name="Google Shape;283;p38"/>
          <p:cNvSpPr txBox="1"/>
          <p:nvPr/>
        </p:nvSpPr>
        <p:spPr>
          <a:xfrm>
            <a:off x="424400" y="3565050"/>
            <a:ext cx="1783500" cy="124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rPr>
              <a:t>Distance -14km</a:t>
            </a:r>
            <a:endParaRPr sz="1200">
              <a:solidFill>
                <a:schemeClr val="dk2"/>
              </a:solidFill>
            </a:endParaRPr>
          </a:p>
          <a:p>
            <a:pPr indent="0" lvl="0" marL="0" rtl="0" algn="l">
              <a:spcBef>
                <a:spcPts val="0"/>
              </a:spcBef>
              <a:spcAft>
                <a:spcPts val="0"/>
              </a:spcAft>
              <a:buNone/>
            </a:pPr>
            <a:r>
              <a:t/>
            </a:r>
            <a:endParaRPr sz="1200">
              <a:solidFill>
                <a:schemeClr val="dk2"/>
              </a:solidFill>
            </a:endParaRPr>
          </a:p>
          <a:p>
            <a:pPr indent="0" lvl="0" marL="0" rtl="0" algn="l">
              <a:spcBef>
                <a:spcPts val="0"/>
              </a:spcBef>
              <a:spcAft>
                <a:spcPts val="0"/>
              </a:spcAft>
              <a:buNone/>
            </a:pPr>
            <a:r>
              <a:rPr lang="en" sz="1200">
                <a:solidFill>
                  <a:schemeClr val="dk2"/>
                </a:solidFill>
              </a:rPr>
              <a:t>Origin- Orion Mall, Rajajinagar</a:t>
            </a:r>
            <a:endParaRPr sz="1200">
              <a:solidFill>
                <a:schemeClr val="dk2"/>
              </a:solidFill>
            </a:endParaRPr>
          </a:p>
          <a:p>
            <a:pPr indent="0" lvl="0" marL="0" rtl="0" algn="l">
              <a:spcBef>
                <a:spcPts val="0"/>
              </a:spcBef>
              <a:spcAft>
                <a:spcPts val="0"/>
              </a:spcAft>
              <a:buNone/>
            </a:pPr>
            <a:r>
              <a:t/>
            </a:r>
            <a:endParaRPr sz="1200">
              <a:solidFill>
                <a:schemeClr val="dk2"/>
              </a:solidFill>
            </a:endParaRPr>
          </a:p>
          <a:p>
            <a:pPr indent="0" lvl="0" marL="0" rtl="0" algn="l">
              <a:spcBef>
                <a:spcPts val="0"/>
              </a:spcBef>
              <a:spcAft>
                <a:spcPts val="0"/>
              </a:spcAft>
              <a:buNone/>
            </a:pPr>
            <a:r>
              <a:rPr lang="en" sz="1200">
                <a:solidFill>
                  <a:schemeClr val="dk2"/>
                </a:solidFill>
              </a:rPr>
              <a:t>Destination- Warm Oven, Indiranagar</a:t>
            </a:r>
            <a:endParaRPr sz="1200">
              <a:solidFill>
                <a:schemeClr val="dk2"/>
              </a:solidFill>
              <a:latin typeface="Lato"/>
              <a:ea typeface="Lato"/>
              <a:cs typeface="Lato"/>
              <a:sym typeface="Lato"/>
            </a:endParaRPr>
          </a:p>
        </p:txBody>
      </p:sp>
      <p:sp>
        <p:nvSpPr>
          <p:cNvPr id="284" name="Google Shape;284;p38"/>
          <p:cNvSpPr txBox="1"/>
          <p:nvPr/>
        </p:nvSpPr>
        <p:spPr>
          <a:xfrm>
            <a:off x="7024600" y="3298125"/>
            <a:ext cx="746100" cy="33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0000FF"/>
                </a:solidFill>
                <a:latin typeface="Open Sans ExtraBold"/>
                <a:ea typeface="Open Sans ExtraBold"/>
                <a:cs typeface="Open Sans ExtraBold"/>
                <a:sym typeface="Open Sans ExtraBold"/>
              </a:rPr>
              <a:t>TRINITY CIRCLE</a:t>
            </a:r>
            <a:endParaRPr sz="800">
              <a:solidFill>
                <a:srgbClr val="0000FF"/>
              </a:solidFill>
              <a:latin typeface="Open Sans ExtraBold"/>
              <a:ea typeface="Open Sans ExtraBold"/>
              <a:cs typeface="Open Sans ExtraBold"/>
              <a:sym typeface="Open Sans ExtraBold"/>
            </a:endParaRPr>
          </a:p>
        </p:txBody>
      </p:sp>
      <p:sp>
        <p:nvSpPr>
          <p:cNvPr id="285" name="Google Shape;285;p38"/>
          <p:cNvSpPr txBox="1"/>
          <p:nvPr/>
        </p:nvSpPr>
        <p:spPr>
          <a:xfrm>
            <a:off x="5017475" y="1633950"/>
            <a:ext cx="746100" cy="33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0000FF"/>
                </a:solidFill>
                <a:latin typeface="Open Sans ExtraBold"/>
                <a:ea typeface="Open Sans ExtraBold"/>
                <a:cs typeface="Open Sans ExtraBold"/>
                <a:sym typeface="Open Sans ExtraBold"/>
              </a:rPr>
              <a:t>WINDSOR</a:t>
            </a:r>
            <a:r>
              <a:rPr lang="en" sz="800">
                <a:solidFill>
                  <a:srgbClr val="0000FF"/>
                </a:solidFill>
                <a:latin typeface="Open Sans ExtraBold"/>
                <a:ea typeface="Open Sans ExtraBold"/>
                <a:cs typeface="Open Sans ExtraBold"/>
                <a:sym typeface="Open Sans ExtraBold"/>
              </a:rPr>
              <a:t>CIRCLE</a:t>
            </a:r>
            <a:endParaRPr sz="800">
              <a:solidFill>
                <a:srgbClr val="0000FF"/>
              </a:solidFill>
              <a:latin typeface="Open Sans ExtraBold"/>
              <a:ea typeface="Open Sans ExtraBold"/>
              <a:cs typeface="Open Sans ExtraBold"/>
              <a:sym typeface="Open Sans ExtraBo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3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Technology</a:t>
            </a:r>
            <a:endParaRPr/>
          </a:p>
        </p:txBody>
      </p:sp>
      <p:sp>
        <p:nvSpPr>
          <p:cNvPr id="291" name="Google Shape;291;p3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Google Maps currently fails to consider waiting time at signals and this results in a 20-30% increase in time of travel when compared to ETA. This difference is not trivial in a </a:t>
            </a:r>
            <a:r>
              <a:rPr lang="en"/>
              <a:t>metropolitan</a:t>
            </a:r>
            <a:r>
              <a:rPr lang="en"/>
              <a:t> city like Bengaluru </a:t>
            </a:r>
            <a:endParaRPr/>
          </a:p>
        </p:txBody>
      </p:sp>
      <p:sp>
        <p:nvSpPr>
          <p:cNvPr id="292" name="Google Shape;292;p39"/>
          <p:cNvSpPr txBox="1"/>
          <p:nvPr/>
        </p:nvSpPr>
        <p:spPr>
          <a:xfrm>
            <a:off x="4839000" y="871375"/>
            <a:ext cx="3849000" cy="3473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AutoNum type="arabicPeriod"/>
            </a:pPr>
            <a:r>
              <a:rPr lang="en">
                <a:latin typeface="Lato"/>
                <a:ea typeface="Lato"/>
                <a:cs typeface="Lato"/>
                <a:sym typeface="Lato"/>
              </a:rPr>
              <a:t>Data collected through existing methods or installations</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AutoNum type="arabicPeriod"/>
            </a:pPr>
            <a:r>
              <a:rPr lang="en">
                <a:latin typeface="Lato"/>
                <a:ea typeface="Lato"/>
                <a:cs typeface="Lato"/>
                <a:sym typeface="Lato"/>
              </a:rPr>
              <a:t>Waiting time at signal calculated or time taken to travel between 2 points calculated using average speed</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AutoNum type="arabicPeriod"/>
            </a:pPr>
            <a:r>
              <a:rPr lang="en">
                <a:latin typeface="Lato"/>
                <a:ea typeface="Lato"/>
                <a:cs typeface="Lato"/>
                <a:sym typeface="Lato"/>
              </a:rPr>
              <a:t>Google maps API used to find fastest route and Data collection methods used to find accurate ETA </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AutoNum type="arabicPeriod"/>
            </a:pPr>
            <a:r>
              <a:rPr lang="en">
                <a:latin typeface="Lato"/>
                <a:ea typeface="Lato"/>
                <a:cs typeface="Lato"/>
                <a:sym typeface="Lato"/>
              </a:rPr>
              <a:t>Machine Learning algorithms used to find accurate traffic conditions at various times of the day, which will be done combining google maps and collected data</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AutoNum type="arabicPeriod"/>
            </a:pPr>
            <a:r>
              <a:rPr lang="en">
                <a:latin typeface="Lato"/>
                <a:ea typeface="Lato"/>
                <a:cs typeface="Lato"/>
                <a:sym typeface="Lato"/>
              </a:rPr>
              <a:t>ETA in case study calculated using approximate values </a:t>
            </a:r>
            <a:r>
              <a:rPr lang="en">
                <a:latin typeface="Lato"/>
                <a:ea typeface="Lato"/>
                <a:cs typeface="Lato"/>
                <a:sym typeface="Lato"/>
              </a:rPr>
              <a:t> </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457200" rtl="0" algn="l">
              <a:spcBef>
                <a:spcPts val="0"/>
              </a:spcBef>
              <a:spcAft>
                <a:spcPts val="0"/>
              </a:spcAft>
              <a:buNone/>
            </a:pPr>
            <a:r>
              <a:rPr lang="en">
                <a:latin typeface="Lato"/>
                <a:ea typeface="Lato"/>
                <a:cs typeface="Lato"/>
                <a:sym typeface="Lato"/>
              </a:rPr>
              <a:t>Investments made by BBMP or  BTP</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graphicFrame>
        <p:nvGraphicFramePr>
          <p:cNvPr id="297" name="Google Shape;297;p40"/>
          <p:cNvGraphicFramePr/>
          <p:nvPr/>
        </p:nvGraphicFramePr>
        <p:xfrm>
          <a:off x="3351625" y="-2"/>
          <a:ext cx="3000000" cy="3000000"/>
        </p:xfrm>
        <a:graphic>
          <a:graphicData uri="http://schemas.openxmlformats.org/drawingml/2006/table">
            <a:tbl>
              <a:tblPr>
                <a:noFill/>
                <a:tableStyleId>{DA493A5F-BBDA-45A9-867F-8470A8688CCC}</a:tableStyleId>
              </a:tblPr>
              <a:tblGrid>
                <a:gridCol w="685075"/>
                <a:gridCol w="924850"/>
                <a:gridCol w="685075"/>
                <a:gridCol w="685075"/>
                <a:gridCol w="685075"/>
                <a:gridCol w="685075"/>
                <a:gridCol w="685075"/>
                <a:gridCol w="685075"/>
              </a:tblGrid>
              <a:tr h="251450">
                <a:tc>
                  <a:txBody>
                    <a:bodyPr/>
                    <a:lstStyle/>
                    <a:p>
                      <a:pPr indent="0" lvl="0" marL="0" rtl="0" algn="r">
                        <a:lnSpc>
                          <a:spcPct val="115000"/>
                        </a:lnSpc>
                        <a:spcBef>
                          <a:spcPts val="0"/>
                        </a:spcBef>
                        <a:spcAft>
                          <a:spcPts val="0"/>
                        </a:spcAft>
                        <a:buNone/>
                      </a:pPr>
                      <a:r>
                        <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9D9D9"/>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9D9D9"/>
                    </a:solidFill>
                  </a:tcPr>
                </a:tc>
                <a:tc>
                  <a:txBody>
                    <a:bodyPr/>
                    <a:lstStyle/>
                    <a:p>
                      <a:pPr indent="0" lvl="0" marL="0" rtl="0" algn="l">
                        <a:lnSpc>
                          <a:spcPct val="115000"/>
                        </a:lnSpc>
                        <a:spcBef>
                          <a:spcPts val="0"/>
                        </a:spcBef>
                        <a:spcAft>
                          <a:spcPts val="0"/>
                        </a:spcAft>
                        <a:buNone/>
                      </a:pPr>
                      <a:r>
                        <a:rPr lang="en" sz="1000"/>
                        <a:t>Car</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9D9D9"/>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9D9D9"/>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9D9D9"/>
                    </a:solidFill>
                  </a:tcPr>
                </a:tc>
                <a:tc>
                  <a:txBody>
                    <a:bodyPr/>
                    <a:lstStyle/>
                    <a:p>
                      <a:pPr indent="0" lvl="0" marL="0" rtl="0" algn="l">
                        <a:lnSpc>
                          <a:spcPct val="115000"/>
                        </a:lnSpc>
                        <a:spcBef>
                          <a:spcPts val="0"/>
                        </a:spcBef>
                        <a:spcAft>
                          <a:spcPts val="0"/>
                        </a:spcAft>
                        <a:buNone/>
                      </a:pPr>
                      <a:r>
                        <a:rPr lang="en" sz="1000"/>
                        <a:t>Bike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9D9D9"/>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9D9D9"/>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9D9D9"/>
                    </a:solidFill>
                  </a:tcPr>
                </a:tc>
              </a:tr>
              <a:tr h="251450">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10:00 AM</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2:00 PM</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6:00 PM</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10:00 AM</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2:00 PM</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6:00 PM</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76200">
                <a:tc>
                  <a:txBody>
                    <a:bodyPr/>
                    <a:lstStyle/>
                    <a:p>
                      <a:pPr indent="0" lvl="0" marL="0" rtl="0" algn="ctr">
                        <a:lnSpc>
                          <a:spcPct val="115000"/>
                        </a:lnSpc>
                        <a:spcBef>
                          <a:spcPts val="0"/>
                        </a:spcBef>
                        <a:spcAft>
                          <a:spcPts val="0"/>
                        </a:spcAft>
                        <a:buNone/>
                      </a:pPr>
                      <a:r>
                        <a:rPr lang="en" sz="1000"/>
                        <a:t>Google Maps</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35.0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35.0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36.0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28.0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28</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31</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51450">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24.0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24.0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23.3</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51450">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SIGNAL</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6900">
                <a:tc>
                  <a:txBody>
                    <a:bodyPr/>
                    <a:lstStyle/>
                    <a:p>
                      <a:pPr indent="0" lvl="0" marL="0" rtl="0" algn="ctr">
                        <a:lnSpc>
                          <a:spcPct val="115000"/>
                        </a:lnSpc>
                        <a:spcBef>
                          <a:spcPts val="0"/>
                        </a:spcBef>
                        <a:spcAft>
                          <a:spcPts val="0"/>
                        </a:spcAft>
                        <a:buNone/>
                      </a:pPr>
                      <a:r>
                        <a:rPr lang="en" sz="1000"/>
                        <a:t>1</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4285F4"/>
                    </a:solidFill>
                  </a:tcPr>
                </a:tc>
                <a:tc>
                  <a:txBody>
                    <a:bodyPr/>
                    <a:lstStyle/>
                    <a:p>
                      <a:pPr indent="0" lvl="0" marL="0" rtl="0" algn="l">
                        <a:lnSpc>
                          <a:spcPct val="115000"/>
                        </a:lnSpc>
                        <a:spcBef>
                          <a:spcPts val="0"/>
                        </a:spcBef>
                        <a:spcAft>
                          <a:spcPts val="0"/>
                        </a:spcAft>
                        <a:buNone/>
                      </a:pPr>
                      <a:r>
                        <a:rPr lang="en" sz="1000"/>
                        <a:t>Orion</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3.0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1.0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5.0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3.0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1.00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5.00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51450">
                <a:tc>
                  <a:txBody>
                    <a:bodyPr/>
                    <a:lstStyle/>
                    <a:p>
                      <a:pPr indent="0" lvl="0" marL="0" rtl="0" algn="ctr">
                        <a:lnSpc>
                          <a:spcPct val="115000"/>
                        </a:lnSpc>
                        <a:spcBef>
                          <a:spcPts val="0"/>
                        </a:spcBef>
                        <a:spcAft>
                          <a:spcPts val="0"/>
                        </a:spcAft>
                        <a:buNone/>
                      </a:pPr>
                      <a:r>
                        <a:rPr lang="en" sz="1000"/>
                        <a:t>2</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00FFFF"/>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3.0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3.0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3.5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3.0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3.00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3.48</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51450">
                <a:tc>
                  <a:txBody>
                    <a:bodyPr/>
                    <a:lstStyle/>
                    <a:p>
                      <a:pPr indent="0" lvl="0" marL="0" rtl="0" algn="ctr">
                        <a:lnSpc>
                          <a:spcPct val="115000"/>
                        </a:lnSpc>
                        <a:spcBef>
                          <a:spcPts val="0"/>
                        </a:spcBef>
                        <a:spcAft>
                          <a:spcPts val="0"/>
                        </a:spcAft>
                        <a:buNone/>
                      </a:pPr>
                      <a:r>
                        <a:rPr lang="en" sz="1000"/>
                        <a:t>3</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6AA84F"/>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2.5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2.5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3.0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2.1</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2.14</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2.73</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6900">
                <a:tc>
                  <a:txBody>
                    <a:bodyPr/>
                    <a:lstStyle/>
                    <a:p>
                      <a:pPr indent="0" lvl="0" marL="0" rtl="0" algn="ctr">
                        <a:lnSpc>
                          <a:spcPct val="115000"/>
                        </a:lnSpc>
                        <a:spcBef>
                          <a:spcPts val="0"/>
                        </a:spcBef>
                        <a:spcAft>
                          <a:spcPts val="0"/>
                        </a:spcAft>
                        <a:buNone/>
                      </a:pPr>
                      <a:r>
                        <a:rPr lang="en" sz="1000"/>
                        <a:t>4</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4285F4"/>
                    </a:solidFill>
                  </a:tcPr>
                </a:tc>
                <a:tc>
                  <a:txBody>
                    <a:bodyPr/>
                    <a:lstStyle/>
                    <a:p>
                      <a:pPr indent="0" lvl="0" marL="0" rtl="0" algn="l">
                        <a:lnSpc>
                          <a:spcPct val="115000"/>
                        </a:lnSpc>
                        <a:spcBef>
                          <a:spcPts val="0"/>
                        </a:spcBef>
                        <a:spcAft>
                          <a:spcPts val="0"/>
                        </a:spcAft>
                        <a:buNone/>
                      </a:pPr>
                      <a:r>
                        <a:rPr lang="en" sz="1000"/>
                        <a:t>Sankey rd</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5.0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1.0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3.0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5.0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1.00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3.00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6900">
                <a:tc>
                  <a:txBody>
                    <a:bodyPr/>
                    <a:lstStyle/>
                    <a:p>
                      <a:pPr indent="0" lvl="0" marL="0" rtl="0" algn="ctr">
                        <a:lnSpc>
                          <a:spcPct val="115000"/>
                        </a:lnSpc>
                        <a:spcBef>
                          <a:spcPts val="0"/>
                        </a:spcBef>
                        <a:spcAft>
                          <a:spcPts val="0"/>
                        </a:spcAft>
                        <a:buNone/>
                      </a:pPr>
                      <a:r>
                        <a:rPr lang="en" sz="1000"/>
                        <a:t>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4285F4"/>
                    </a:solidFill>
                  </a:tcPr>
                </a:tc>
                <a:tc>
                  <a:txBody>
                    <a:bodyPr/>
                    <a:lstStyle/>
                    <a:p>
                      <a:pPr indent="0" lvl="0" marL="0" rtl="0" algn="l">
                        <a:lnSpc>
                          <a:spcPct val="115000"/>
                        </a:lnSpc>
                        <a:spcBef>
                          <a:spcPts val="0"/>
                        </a:spcBef>
                        <a:spcAft>
                          <a:spcPts val="0"/>
                        </a:spcAft>
                        <a:buNone/>
                      </a:pPr>
                      <a:r>
                        <a:rPr lang="en" sz="1000"/>
                        <a:t>Windsor circle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5.0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3.0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CCCCCC"/>
                    </a:solidFill>
                  </a:tcPr>
                </a:tc>
                <a:tc>
                  <a:txBody>
                    <a:bodyPr/>
                    <a:lstStyle/>
                    <a:p>
                      <a:pPr indent="0" lvl="0" marL="0" rtl="0" algn="l">
                        <a:lnSpc>
                          <a:spcPct val="115000"/>
                        </a:lnSpc>
                        <a:spcBef>
                          <a:spcPts val="0"/>
                        </a:spcBef>
                        <a:spcAft>
                          <a:spcPts val="0"/>
                        </a:spcAft>
                        <a:buNone/>
                      </a:pPr>
                      <a:r>
                        <a:rPr lang="en" sz="1000"/>
                        <a:t>5.0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5.0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3.00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5.00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51450">
                <a:tc>
                  <a:txBody>
                    <a:bodyPr/>
                    <a:lstStyle/>
                    <a:p>
                      <a:pPr indent="0" lvl="0" marL="0" rtl="0" algn="ctr">
                        <a:lnSpc>
                          <a:spcPct val="115000"/>
                        </a:lnSpc>
                        <a:spcBef>
                          <a:spcPts val="0"/>
                        </a:spcBef>
                        <a:spcAft>
                          <a:spcPts val="0"/>
                        </a:spcAft>
                        <a:buNone/>
                      </a:pPr>
                      <a:r>
                        <a:rPr lang="en" sz="1000"/>
                        <a:t>6</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6AA84F"/>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1.9</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1.9</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2.0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1.7</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1.76</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1.88</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6900">
                <a:tc>
                  <a:txBody>
                    <a:bodyPr/>
                    <a:lstStyle/>
                    <a:p>
                      <a:pPr indent="0" lvl="0" marL="0" rtl="0" algn="ctr">
                        <a:lnSpc>
                          <a:spcPct val="115000"/>
                        </a:lnSpc>
                        <a:spcBef>
                          <a:spcPts val="0"/>
                        </a:spcBef>
                        <a:spcAft>
                          <a:spcPts val="0"/>
                        </a:spcAft>
                        <a:buNone/>
                      </a:pPr>
                      <a:r>
                        <a:rPr lang="en" sz="1000"/>
                        <a:t>7</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4285F4"/>
                    </a:solidFill>
                  </a:tcPr>
                </a:tc>
                <a:tc>
                  <a:txBody>
                    <a:bodyPr/>
                    <a:lstStyle/>
                    <a:p>
                      <a:pPr indent="0" lvl="0" marL="0" rtl="0" algn="l">
                        <a:lnSpc>
                          <a:spcPct val="115000"/>
                        </a:lnSpc>
                        <a:spcBef>
                          <a:spcPts val="0"/>
                        </a:spcBef>
                        <a:spcAft>
                          <a:spcPts val="0"/>
                        </a:spcAft>
                        <a:buNone/>
                      </a:pPr>
                      <a:r>
                        <a:rPr lang="en" sz="1000"/>
                        <a:t>Golf course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5.0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3.0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3.0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5.00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3.00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3.00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6900">
                <a:tc>
                  <a:txBody>
                    <a:bodyPr/>
                    <a:lstStyle/>
                    <a:p>
                      <a:pPr indent="0" lvl="0" marL="0" rtl="0" algn="ctr">
                        <a:lnSpc>
                          <a:spcPct val="115000"/>
                        </a:lnSpc>
                        <a:spcBef>
                          <a:spcPts val="0"/>
                        </a:spcBef>
                        <a:spcAft>
                          <a:spcPts val="0"/>
                        </a:spcAft>
                        <a:buNone/>
                      </a:pPr>
                      <a:r>
                        <a:rPr lang="en" sz="1000"/>
                        <a:t>8</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4285F4"/>
                    </a:solidFill>
                  </a:tcPr>
                </a:tc>
                <a:tc>
                  <a:txBody>
                    <a:bodyPr/>
                    <a:lstStyle/>
                    <a:p>
                      <a:pPr indent="0" lvl="0" marL="0" rtl="0" algn="ctr">
                        <a:lnSpc>
                          <a:spcPct val="115000"/>
                        </a:lnSpc>
                        <a:spcBef>
                          <a:spcPts val="0"/>
                        </a:spcBef>
                        <a:spcAft>
                          <a:spcPts val="0"/>
                        </a:spcAft>
                        <a:buNone/>
                      </a:pPr>
                      <a:r>
                        <a:rPr lang="en" sz="1000"/>
                        <a:t>MG road</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5.0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5.0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5.0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5.00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5.00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5.00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51450">
                <a:tc>
                  <a:txBody>
                    <a:bodyPr/>
                    <a:lstStyle/>
                    <a:p>
                      <a:pPr indent="0" lvl="0" marL="0" rtl="0" algn="ctr">
                        <a:lnSpc>
                          <a:spcPct val="115000"/>
                        </a:lnSpc>
                        <a:spcBef>
                          <a:spcPts val="0"/>
                        </a:spcBef>
                        <a:spcAft>
                          <a:spcPts val="0"/>
                        </a:spcAft>
                        <a:buNone/>
                      </a:pPr>
                      <a:r>
                        <a:rPr lang="en" sz="1000"/>
                        <a:t>9</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00FFFF"/>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2.7</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2.7</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3.0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2.73</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2.73</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3.05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6900">
                <a:tc>
                  <a:txBody>
                    <a:bodyPr/>
                    <a:lstStyle/>
                    <a:p>
                      <a:pPr indent="0" lvl="0" marL="0" rtl="0" algn="ctr">
                        <a:lnSpc>
                          <a:spcPct val="115000"/>
                        </a:lnSpc>
                        <a:spcBef>
                          <a:spcPts val="0"/>
                        </a:spcBef>
                        <a:spcAft>
                          <a:spcPts val="0"/>
                        </a:spcAft>
                        <a:buNone/>
                      </a:pPr>
                      <a:r>
                        <a:rPr lang="en" sz="1000"/>
                        <a:t>10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4285F4"/>
                    </a:solidFill>
                  </a:tcPr>
                </a:tc>
                <a:tc>
                  <a:txBody>
                    <a:bodyPr/>
                    <a:lstStyle/>
                    <a:p>
                      <a:pPr indent="0" lvl="0" marL="0" rtl="0" algn="ctr">
                        <a:lnSpc>
                          <a:spcPct val="115000"/>
                        </a:lnSpc>
                        <a:spcBef>
                          <a:spcPts val="0"/>
                        </a:spcBef>
                        <a:spcAft>
                          <a:spcPts val="0"/>
                        </a:spcAft>
                        <a:buNone/>
                      </a:pPr>
                      <a:r>
                        <a:rPr lang="en" sz="1000"/>
                        <a:t>Trinity Circle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3.0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3.0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5.0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3.00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3.00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5.00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51450">
                <a:tc>
                  <a:txBody>
                    <a:bodyPr/>
                    <a:lstStyle/>
                    <a:p>
                      <a:pPr indent="0" lvl="0" marL="0" rtl="0" algn="ctr">
                        <a:lnSpc>
                          <a:spcPct val="115000"/>
                        </a:lnSpc>
                        <a:spcBef>
                          <a:spcPts val="0"/>
                        </a:spcBef>
                        <a:spcAft>
                          <a:spcPts val="0"/>
                        </a:spcAft>
                        <a:buNone/>
                      </a:pPr>
                      <a:r>
                        <a:rPr lang="en" sz="1000"/>
                        <a:t>11</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6AA84F"/>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4.1</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4.1</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4.5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3.75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3.75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4.09</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51450">
                <a:tc>
                  <a:txBody>
                    <a:bodyPr/>
                    <a:lstStyle/>
                    <a:p>
                      <a:pPr indent="0" lvl="0" marL="0" rtl="0" algn="ctr">
                        <a:lnSpc>
                          <a:spcPct val="115000"/>
                        </a:lnSpc>
                        <a:spcBef>
                          <a:spcPts val="0"/>
                        </a:spcBef>
                        <a:spcAft>
                          <a:spcPts val="0"/>
                        </a:spcAft>
                        <a:buNone/>
                      </a:pPr>
                      <a:r>
                        <a:rPr lang="en" sz="1000"/>
                        <a:t>12</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00FFFF"/>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3.6</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3.6</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4.1</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3.60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3.60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4.09</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44675">
                <a:tc>
                  <a:txBody>
                    <a:bodyPr/>
                    <a:lstStyle/>
                    <a:p>
                      <a:pPr indent="0" lvl="0" marL="0" rtl="0" algn="ctr">
                        <a:lnSpc>
                          <a:spcPct val="115000"/>
                        </a:lnSpc>
                        <a:spcBef>
                          <a:spcPts val="0"/>
                        </a:spcBef>
                        <a:spcAft>
                          <a:spcPts val="0"/>
                        </a:spcAft>
                        <a:buNone/>
                      </a:pPr>
                      <a:r>
                        <a:rPr lang="en" sz="1000"/>
                        <a:t>13</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4A86E8"/>
                    </a:solidFill>
                  </a:tcPr>
                </a:tc>
                <a:tc>
                  <a:txBody>
                    <a:bodyPr/>
                    <a:lstStyle/>
                    <a:p>
                      <a:pPr indent="0" lvl="0" marL="0" rtl="0" algn="ctr">
                        <a:lnSpc>
                          <a:spcPct val="115000"/>
                        </a:lnSpc>
                        <a:spcBef>
                          <a:spcPts val="0"/>
                        </a:spcBef>
                        <a:spcAft>
                          <a:spcPts val="0"/>
                        </a:spcAft>
                        <a:buNone/>
                      </a:pPr>
                      <a:r>
                        <a:rPr lang="en" sz="1000"/>
                        <a:t>Old airport road</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3.0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1.0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5.0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3.00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1.00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5.00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51450">
                <a:tc>
                  <a:txBody>
                    <a:bodyPr/>
                    <a:lstStyle/>
                    <a:p>
                      <a:pPr indent="0" lvl="0" marL="0" rtl="0" algn="ctr">
                        <a:lnSpc>
                          <a:spcPct val="115000"/>
                        </a:lnSpc>
                        <a:spcBef>
                          <a:spcPts val="0"/>
                        </a:spcBef>
                        <a:spcAft>
                          <a:spcPts val="0"/>
                        </a:spcAft>
                        <a:buNone/>
                      </a:pPr>
                      <a:r>
                        <a:rPr lang="en" sz="1000"/>
                        <a:t>14</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6AA84F"/>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2.6</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2.6</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4.0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2.31</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2.31</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4.00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51450">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49.4</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37.4</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48.24</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000"/>
                        <a:t>36.29</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54</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298" name="Google Shape;298;p40"/>
          <p:cNvSpPr txBox="1"/>
          <p:nvPr>
            <p:ph type="title"/>
          </p:nvPr>
        </p:nvSpPr>
        <p:spPr>
          <a:xfrm>
            <a:off x="50725" y="1440175"/>
            <a:ext cx="3300900" cy="58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ETA Calculation</a:t>
            </a:r>
            <a:endParaRPr/>
          </a:p>
          <a:p>
            <a:pPr indent="0" lvl="0" marL="0" rtl="0" algn="l">
              <a:spcBef>
                <a:spcPts val="0"/>
              </a:spcBef>
              <a:spcAft>
                <a:spcPts val="0"/>
              </a:spcAft>
              <a:buNone/>
            </a:pPr>
            <a:r>
              <a:rPr lang="en"/>
              <a:t> </a:t>
            </a:r>
            <a:endParaRPr sz="3000"/>
          </a:p>
        </p:txBody>
      </p:sp>
      <p:graphicFrame>
        <p:nvGraphicFramePr>
          <p:cNvPr id="299" name="Google Shape;299;p40"/>
          <p:cNvGraphicFramePr/>
          <p:nvPr/>
        </p:nvGraphicFramePr>
        <p:xfrm>
          <a:off x="367475" y="2571750"/>
          <a:ext cx="3000000" cy="3000000"/>
        </p:xfrm>
        <a:graphic>
          <a:graphicData uri="http://schemas.openxmlformats.org/drawingml/2006/table">
            <a:tbl>
              <a:tblPr>
                <a:noFill/>
                <a:tableStyleId>{DA493A5F-BBDA-45A9-867F-8470A8688CCC}</a:tableStyleId>
              </a:tblPr>
              <a:tblGrid>
                <a:gridCol w="952500"/>
                <a:gridCol w="1285875"/>
              </a:tblGrid>
              <a:tr h="200025">
                <a:tc>
                  <a:txBody>
                    <a:bodyPr/>
                    <a:lstStyle/>
                    <a:p>
                      <a:pPr indent="0" lvl="0" marL="0" rtl="0" algn="l">
                        <a:lnSpc>
                          <a:spcPct val="115000"/>
                        </a:lnSpc>
                        <a:spcBef>
                          <a:spcPts val="0"/>
                        </a:spcBef>
                        <a:spcAft>
                          <a:spcPts val="0"/>
                        </a:spcAft>
                        <a:buNone/>
                      </a:pPr>
                      <a:r>
                        <a:rPr lang="en" sz="1000"/>
                        <a:t>Time spent at signal</a:t>
                      </a:r>
                      <a:endParaRPr sz="1000"/>
                    </a:p>
                  </a:txBody>
                  <a:tcPr marT="19050" marB="19050" marR="91425" marL="91425" anchor="b">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000000"/>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lang="en" sz="1000"/>
                        <a:t>1 min</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Fast moving traffic</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lang="en" sz="1000"/>
                        <a:t>3 min</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Medium speed</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28600">
                <a:tc>
                  <a:txBody>
                    <a:bodyPr/>
                    <a:lstStyle/>
                    <a:p>
                      <a:pPr indent="0" lvl="0" marL="0" rtl="0" algn="l">
                        <a:lnSpc>
                          <a:spcPct val="115000"/>
                        </a:lnSpc>
                        <a:spcBef>
                          <a:spcPts val="0"/>
                        </a:spcBef>
                        <a:spcAft>
                          <a:spcPts val="0"/>
                        </a:spcAft>
                        <a:buNone/>
                      </a:pPr>
                      <a:r>
                        <a:rPr lang="en" sz="1000"/>
                        <a:t>5 min</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Slow paced</a:t>
                      </a:r>
                      <a:endParaRPr sz="1000"/>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1"/>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 Study</a:t>
            </a:r>
            <a:endParaRPr/>
          </a:p>
        </p:txBody>
      </p:sp>
      <p:sp>
        <p:nvSpPr>
          <p:cNvPr id="305" name="Google Shape;305;p41"/>
          <p:cNvSpPr txBox="1"/>
          <p:nvPr>
            <p:ph idx="1" type="subTitle"/>
          </p:nvPr>
        </p:nvSpPr>
        <p:spPr>
          <a:xfrm>
            <a:off x="729450" y="2480450"/>
            <a:ext cx="3787800" cy="137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Taking the example of </a:t>
            </a:r>
            <a:r>
              <a:rPr b="1" lang="en">
                <a:solidFill>
                  <a:schemeClr val="dk1"/>
                </a:solidFill>
              </a:rPr>
              <a:t>JP nagar</a:t>
            </a:r>
            <a:r>
              <a:rPr lang="en"/>
              <a:t>, </a:t>
            </a:r>
            <a:r>
              <a:rPr lang="en"/>
              <a:t> making use of the connectivity index to benefit both commuters and the service providers.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42"/>
          <p:cNvSpPr txBox="1"/>
          <p:nvPr/>
        </p:nvSpPr>
        <p:spPr>
          <a:xfrm>
            <a:off x="513650" y="2237825"/>
            <a:ext cx="2546700" cy="217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Cabs, autos and personal vehicles are the primary reasons for traffic congestion.</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JP Nagar does have a metro station  but the population resorts to cabs because </a:t>
            </a:r>
            <a:r>
              <a:rPr lang="en">
                <a:latin typeface="Lato"/>
                <a:ea typeface="Lato"/>
                <a:cs typeface="Lato"/>
                <a:sym typeface="Lato"/>
              </a:rPr>
              <a:t> the metro stations are far from the residential lanes.</a:t>
            </a:r>
            <a:br>
              <a:rPr lang="en">
                <a:latin typeface="Lato"/>
                <a:ea typeface="Lato"/>
                <a:cs typeface="Lato"/>
                <a:sym typeface="Lato"/>
              </a:rPr>
            </a:br>
            <a:endParaRPr>
              <a:latin typeface="Lato"/>
              <a:ea typeface="Lato"/>
              <a:cs typeface="Lato"/>
              <a:sym typeface="Lato"/>
            </a:endParaRPr>
          </a:p>
        </p:txBody>
      </p:sp>
      <p:sp>
        <p:nvSpPr>
          <p:cNvPr id="311" name="Google Shape;311;p42"/>
          <p:cNvSpPr txBox="1"/>
          <p:nvPr/>
        </p:nvSpPr>
        <p:spPr>
          <a:xfrm>
            <a:off x="679900" y="1631150"/>
            <a:ext cx="7978500" cy="41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Lato"/>
                <a:ea typeface="Lato"/>
                <a:cs typeface="Lato"/>
                <a:sym typeface="Lato"/>
              </a:rPr>
              <a:t>PROBLEM</a:t>
            </a:r>
            <a:endParaRPr sz="2000">
              <a:latin typeface="Lato"/>
              <a:ea typeface="Lato"/>
              <a:cs typeface="Lato"/>
              <a:sym typeface="Lato"/>
            </a:endParaRPr>
          </a:p>
        </p:txBody>
      </p:sp>
      <p:pic>
        <p:nvPicPr>
          <p:cNvPr id="312" name="Google Shape;312;p42"/>
          <p:cNvPicPr preferRelativeResize="0"/>
          <p:nvPr/>
        </p:nvPicPr>
        <p:blipFill>
          <a:blip r:embed="rId3">
            <a:alphaModFix/>
          </a:blip>
          <a:stretch>
            <a:fillRect/>
          </a:stretch>
        </p:blipFill>
        <p:spPr>
          <a:xfrm>
            <a:off x="3060350" y="676475"/>
            <a:ext cx="5598051" cy="3830839"/>
          </a:xfrm>
          <a:prstGeom prst="rect">
            <a:avLst/>
          </a:prstGeom>
          <a:noFill/>
          <a:ln>
            <a:noFill/>
          </a:ln>
        </p:spPr>
      </p:pic>
      <p:sp>
        <p:nvSpPr>
          <p:cNvPr id="313" name="Google Shape;313;p42"/>
          <p:cNvSpPr txBox="1"/>
          <p:nvPr/>
        </p:nvSpPr>
        <p:spPr>
          <a:xfrm>
            <a:off x="3374975" y="4626750"/>
            <a:ext cx="5487600" cy="22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Typical traffic at JP Nagar on a working day around 6PM.</a:t>
            </a:r>
            <a:endParaRPr>
              <a:latin typeface="Lato"/>
              <a:ea typeface="Lato"/>
              <a:cs typeface="Lato"/>
              <a:sym typeface="La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43"/>
          <p:cNvSpPr txBox="1"/>
          <p:nvPr>
            <p:ph idx="1" type="subTitle"/>
          </p:nvPr>
        </p:nvSpPr>
        <p:spPr>
          <a:xfrm>
            <a:off x="679900" y="4490550"/>
            <a:ext cx="80622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JP Nagar shows a large number of Uber auto ridership for </a:t>
            </a:r>
            <a:r>
              <a:rPr lang="en" u="sng"/>
              <a:t>short to medium distances.</a:t>
            </a:r>
            <a:endParaRPr u="sng"/>
          </a:p>
        </p:txBody>
      </p:sp>
      <p:pic>
        <p:nvPicPr>
          <p:cNvPr id="319" name="Google Shape;319;p43"/>
          <p:cNvPicPr preferRelativeResize="0"/>
          <p:nvPr/>
        </p:nvPicPr>
        <p:blipFill rotWithShape="1">
          <a:blip r:embed="rId3">
            <a:alphaModFix/>
          </a:blip>
          <a:srcRect b="0" l="84901" r="0" t="21247"/>
          <a:stretch/>
        </p:blipFill>
        <p:spPr>
          <a:xfrm>
            <a:off x="1618775" y="2684325"/>
            <a:ext cx="1253501" cy="1215434"/>
          </a:xfrm>
          <a:prstGeom prst="rect">
            <a:avLst/>
          </a:prstGeom>
          <a:noFill/>
          <a:ln>
            <a:noFill/>
          </a:ln>
        </p:spPr>
      </p:pic>
      <p:pic>
        <p:nvPicPr>
          <p:cNvPr id="320" name="Google Shape;320;p43"/>
          <p:cNvPicPr preferRelativeResize="0"/>
          <p:nvPr/>
        </p:nvPicPr>
        <p:blipFill rotWithShape="1">
          <a:blip r:embed="rId4">
            <a:alphaModFix/>
          </a:blip>
          <a:srcRect b="0" l="0" r="84901" t="21247"/>
          <a:stretch/>
        </p:blipFill>
        <p:spPr>
          <a:xfrm>
            <a:off x="365275" y="2684325"/>
            <a:ext cx="1253501" cy="1215434"/>
          </a:xfrm>
          <a:prstGeom prst="rect">
            <a:avLst/>
          </a:prstGeom>
          <a:noFill/>
          <a:ln>
            <a:noFill/>
          </a:ln>
        </p:spPr>
      </p:pic>
      <p:sp>
        <p:nvSpPr>
          <p:cNvPr id="321" name="Google Shape;321;p43"/>
          <p:cNvSpPr txBox="1"/>
          <p:nvPr/>
        </p:nvSpPr>
        <p:spPr>
          <a:xfrm>
            <a:off x="2914300" y="2684325"/>
            <a:ext cx="1531200" cy="116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This percentage of all auto trips made in JP nagar are Uber autos.</a:t>
            </a:r>
            <a:endParaRPr>
              <a:latin typeface="Lato"/>
              <a:ea typeface="Lato"/>
              <a:cs typeface="Lato"/>
              <a:sym typeface="Lato"/>
            </a:endParaRPr>
          </a:p>
        </p:txBody>
      </p:sp>
      <p:pic>
        <p:nvPicPr>
          <p:cNvPr id="322" name="Google Shape;322;p43"/>
          <p:cNvPicPr preferRelativeResize="0"/>
          <p:nvPr/>
        </p:nvPicPr>
        <p:blipFill rotWithShape="1">
          <a:blip r:embed="rId5">
            <a:alphaModFix/>
          </a:blip>
          <a:srcRect b="6672" l="1758" r="84804" t="18939"/>
          <a:stretch/>
        </p:blipFill>
        <p:spPr>
          <a:xfrm>
            <a:off x="5007700" y="2648163"/>
            <a:ext cx="1147575" cy="1191156"/>
          </a:xfrm>
          <a:prstGeom prst="rect">
            <a:avLst/>
          </a:prstGeom>
          <a:noFill/>
          <a:ln>
            <a:noFill/>
          </a:ln>
        </p:spPr>
      </p:pic>
      <p:pic>
        <p:nvPicPr>
          <p:cNvPr id="323" name="Google Shape;323;p43"/>
          <p:cNvPicPr preferRelativeResize="0"/>
          <p:nvPr/>
        </p:nvPicPr>
        <p:blipFill rotWithShape="1">
          <a:blip r:embed="rId6">
            <a:alphaModFix/>
          </a:blip>
          <a:srcRect b="6012" l="85092" r="1023" t="21466"/>
          <a:stretch/>
        </p:blipFill>
        <p:spPr>
          <a:xfrm>
            <a:off x="6155275" y="2684313"/>
            <a:ext cx="1147587" cy="1123950"/>
          </a:xfrm>
          <a:prstGeom prst="rect">
            <a:avLst/>
          </a:prstGeom>
          <a:noFill/>
          <a:ln>
            <a:noFill/>
          </a:ln>
        </p:spPr>
      </p:pic>
      <p:cxnSp>
        <p:nvCxnSpPr>
          <p:cNvPr id="324" name="Google Shape;324;p43"/>
          <p:cNvCxnSpPr/>
          <p:nvPr/>
        </p:nvCxnSpPr>
        <p:spPr>
          <a:xfrm>
            <a:off x="4553700" y="2157450"/>
            <a:ext cx="13800" cy="2172600"/>
          </a:xfrm>
          <a:prstGeom prst="straightConnector1">
            <a:avLst/>
          </a:prstGeom>
          <a:noFill/>
          <a:ln cap="flat" cmpd="sng" w="9525">
            <a:solidFill>
              <a:schemeClr val="dk2"/>
            </a:solidFill>
            <a:prstDash val="solid"/>
            <a:round/>
            <a:headEnd len="med" w="med" type="none"/>
            <a:tailEnd len="med" w="med" type="none"/>
          </a:ln>
        </p:spPr>
      </p:cxnSp>
      <p:sp>
        <p:nvSpPr>
          <p:cNvPr id="325" name="Google Shape;325;p43"/>
          <p:cNvSpPr txBox="1"/>
          <p:nvPr/>
        </p:nvSpPr>
        <p:spPr>
          <a:xfrm>
            <a:off x="7387950" y="2663700"/>
            <a:ext cx="1531200" cy="116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Most of these rides are for short-medium distances around 4 km radius. </a:t>
            </a:r>
            <a:endParaRPr>
              <a:latin typeface="Lato"/>
              <a:ea typeface="Lato"/>
              <a:cs typeface="Lato"/>
              <a:sym typeface="Lato"/>
            </a:endParaRPr>
          </a:p>
        </p:txBody>
      </p:sp>
      <p:sp>
        <p:nvSpPr>
          <p:cNvPr id="326" name="Google Shape;326;p43"/>
          <p:cNvSpPr txBox="1"/>
          <p:nvPr/>
        </p:nvSpPr>
        <p:spPr>
          <a:xfrm>
            <a:off x="679900" y="1631150"/>
            <a:ext cx="1052700" cy="41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Lato"/>
                <a:ea typeface="Lato"/>
                <a:cs typeface="Lato"/>
                <a:sym typeface="Lato"/>
              </a:rPr>
              <a:t>AUTOS</a:t>
            </a:r>
            <a:endParaRPr sz="2000">
              <a:latin typeface="Lato"/>
              <a:ea typeface="Lato"/>
              <a:cs typeface="Lato"/>
              <a:sym typeface="Lato"/>
            </a:endParaRPr>
          </a:p>
        </p:txBody>
      </p:sp>
      <p:pic>
        <p:nvPicPr>
          <p:cNvPr id="327" name="Google Shape;327;p43"/>
          <p:cNvPicPr preferRelativeResize="0"/>
          <p:nvPr/>
        </p:nvPicPr>
        <p:blipFill rotWithShape="1">
          <a:blip r:embed="rId7">
            <a:alphaModFix/>
          </a:blip>
          <a:srcRect b="17498" l="0" r="0" t="0"/>
          <a:stretch/>
        </p:blipFill>
        <p:spPr>
          <a:xfrm>
            <a:off x="1886122" y="1381528"/>
            <a:ext cx="1028173" cy="9135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44"/>
          <p:cNvSpPr txBox="1"/>
          <p:nvPr>
            <p:ph idx="1" type="subTitle"/>
          </p:nvPr>
        </p:nvSpPr>
        <p:spPr>
          <a:xfrm>
            <a:off x="679900" y="4490550"/>
            <a:ext cx="74163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JP Nagar shows a large number of Uber cabs ridership for </a:t>
            </a:r>
            <a:r>
              <a:rPr lang="en" u="sng"/>
              <a:t>longer distances.</a:t>
            </a:r>
            <a:endParaRPr u="sng"/>
          </a:p>
        </p:txBody>
      </p:sp>
      <p:sp>
        <p:nvSpPr>
          <p:cNvPr id="333" name="Google Shape;333;p44"/>
          <p:cNvSpPr txBox="1"/>
          <p:nvPr/>
        </p:nvSpPr>
        <p:spPr>
          <a:xfrm>
            <a:off x="2974100" y="2763125"/>
            <a:ext cx="1531200" cy="116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This percentage of all auto trips made in JP nagar are Uber cabs.</a:t>
            </a:r>
            <a:endParaRPr>
              <a:latin typeface="Lato"/>
              <a:ea typeface="Lato"/>
              <a:cs typeface="Lato"/>
              <a:sym typeface="Lato"/>
            </a:endParaRPr>
          </a:p>
        </p:txBody>
      </p:sp>
      <p:cxnSp>
        <p:nvCxnSpPr>
          <p:cNvPr id="334" name="Google Shape;334;p44"/>
          <p:cNvCxnSpPr/>
          <p:nvPr/>
        </p:nvCxnSpPr>
        <p:spPr>
          <a:xfrm>
            <a:off x="4553700" y="2157450"/>
            <a:ext cx="13800" cy="2172600"/>
          </a:xfrm>
          <a:prstGeom prst="straightConnector1">
            <a:avLst/>
          </a:prstGeom>
          <a:noFill/>
          <a:ln cap="flat" cmpd="sng" w="9525">
            <a:solidFill>
              <a:schemeClr val="dk2"/>
            </a:solidFill>
            <a:prstDash val="solid"/>
            <a:round/>
            <a:headEnd len="med" w="med" type="none"/>
            <a:tailEnd len="med" w="med" type="none"/>
          </a:ln>
        </p:spPr>
      </p:cxnSp>
      <p:sp>
        <p:nvSpPr>
          <p:cNvPr id="335" name="Google Shape;335;p44"/>
          <p:cNvSpPr txBox="1"/>
          <p:nvPr/>
        </p:nvSpPr>
        <p:spPr>
          <a:xfrm>
            <a:off x="7364000" y="2778650"/>
            <a:ext cx="1531200" cy="116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Most of these rides are for long distances around 15 km radius. </a:t>
            </a:r>
            <a:endParaRPr>
              <a:latin typeface="Lato"/>
              <a:ea typeface="Lato"/>
              <a:cs typeface="Lato"/>
              <a:sym typeface="Lato"/>
            </a:endParaRPr>
          </a:p>
        </p:txBody>
      </p:sp>
      <p:sp>
        <p:nvSpPr>
          <p:cNvPr id="336" name="Google Shape;336;p44"/>
          <p:cNvSpPr txBox="1"/>
          <p:nvPr/>
        </p:nvSpPr>
        <p:spPr>
          <a:xfrm>
            <a:off x="679900" y="1631125"/>
            <a:ext cx="1052700" cy="41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Lato"/>
                <a:ea typeface="Lato"/>
                <a:cs typeface="Lato"/>
                <a:sym typeface="Lato"/>
              </a:rPr>
              <a:t>CABS</a:t>
            </a:r>
            <a:endParaRPr sz="2000">
              <a:latin typeface="Lato"/>
              <a:ea typeface="Lato"/>
              <a:cs typeface="Lato"/>
              <a:sym typeface="Lato"/>
            </a:endParaRPr>
          </a:p>
        </p:txBody>
      </p:sp>
      <p:pic>
        <p:nvPicPr>
          <p:cNvPr id="337" name="Google Shape;337;p44"/>
          <p:cNvPicPr preferRelativeResize="0"/>
          <p:nvPr/>
        </p:nvPicPr>
        <p:blipFill rotWithShape="1">
          <a:blip r:embed="rId3">
            <a:alphaModFix/>
          </a:blip>
          <a:srcRect b="0" l="0" r="84833" t="20286"/>
          <a:stretch/>
        </p:blipFill>
        <p:spPr>
          <a:xfrm>
            <a:off x="391675" y="2696350"/>
            <a:ext cx="1229232" cy="1242400"/>
          </a:xfrm>
          <a:prstGeom prst="rect">
            <a:avLst/>
          </a:prstGeom>
          <a:noFill/>
          <a:ln>
            <a:noFill/>
          </a:ln>
        </p:spPr>
      </p:pic>
      <p:pic>
        <p:nvPicPr>
          <p:cNvPr id="338" name="Google Shape;338;p44"/>
          <p:cNvPicPr preferRelativeResize="0"/>
          <p:nvPr/>
        </p:nvPicPr>
        <p:blipFill rotWithShape="1">
          <a:blip r:embed="rId4">
            <a:alphaModFix/>
          </a:blip>
          <a:srcRect b="0" l="84833" r="0" t="20286"/>
          <a:stretch/>
        </p:blipFill>
        <p:spPr>
          <a:xfrm>
            <a:off x="1620907" y="2696350"/>
            <a:ext cx="1229232" cy="1242400"/>
          </a:xfrm>
          <a:prstGeom prst="rect">
            <a:avLst/>
          </a:prstGeom>
          <a:noFill/>
          <a:ln>
            <a:noFill/>
          </a:ln>
        </p:spPr>
      </p:pic>
      <p:pic>
        <p:nvPicPr>
          <p:cNvPr id="339" name="Google Shape;339;p44"/>
          <p:cNvPicPr preferRelativeResize="0"/>
          <p:nvPr/>
        </p:nvPicPr>
        <p:blipFill rotWithShape="1">
          <a:blip r:embed="rId5">
            <a:alphaModFix/>
          </a:blip>
          <a:srcRect b="0" l="0" r="84453" t="23658"/>
          <a:stretch/>
        </p:blipFill>
        <p:spPr>
          <a:xfrm>
            <a:off x="4793450" y="2696350"/>
            <a:ext cx="1283579" cy="1242400"/>
          </a:xfrm>
          <a:prstGeom prst="rect">
            <a:avLst/>
          </a:prstGeom>
          <a:noFill/>
          <a:ln>
            <a:noFill/>
          </a:ln>
        </p:spPr>
      </p:pic>
      <p:pic>
        <p:nvPicPr>
          <p:cNvPr id="340" name="Google Shape;340;p44"/>
          <p:cNvPicPr preferRelativeResize="0"/>
          <p:nvPr/>
        </p:nvPicPr>
        <p:blipFill rotWithShape="1">
          <a:blip r:embed="rId6">
            <a:alphaModFix/>
          </a:blip>
          <a:srcRect b="0" l="85519" r="0" t="23658"/>
          <a:stretch/>
        </p:blipFill>
        <p:spPr>
          <a:xfrm>
            <a:off x="6077030" y="2696350"/>
            <a:ext cx="1195582" cy="1242400"/>
          </a:xfrm>
          <a:prstGeom prst="rect">
            <a:avLst/>
          </a:prstGeom>
          <a:noFill/>
          <a:ln>
            <a:noFill/>
          </a:ln>
        </p:spPr>
      </p:pic>
      <p:pic>
        <p:nvPicPr>
          <p:cNvPr id="341" name="Google Shape;341;p44"/>
          <p:cNvPicPr preferRelativeResize="0"/>
          <p:nvPr/>
        </p:nvPicPr>
        <p:blipFill>
          <a:blip r:embed="rId7">
            <a:alphaModFix/>
          </a:blip>
          <a:stretch>
            <a:fillRect/>
          </a:stretch>
        </p:blipFill>
        <p:spPr>
          <a:xfrm>
            <a:off x="1620900" y="1443000"/>
            <a:ext cx="912099" cy="91352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45"/>
          <p:cNvSpPr txBox="1"/>
          <p:nvPr/>
        </p:nvSpPr>
        <p:spPr>
          <a:xfrm>
            <a:off x="153575" y="2361375"/>
            <a:ext cx="2855700" cy="25668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rPr lang="en">
                <a:latin typeface="Lato"/>
                <a:ea typeface="Lato"/>
                <a:cs typeface="Lato"/>
                <a:sym typeface="Lato"/>
              </a:rPr>
              <a:t>An introduction of Yulu stations-       at the metro stations and a few scattered around the residential areas can </a:t>
            </a:r>
            <a:r>
              <a:rPr lang="en" u="sng">
                <a:latin typeface="Lato"/>
                <a:ea typeface="Lato"/>
                <a:cs typeface="Lato"/>
                <a:sym typeface="Lato"/>
              </a:rPr>
              <a:t>encourage users to access the metro.</a:t>
            </a:r>
            <a:endParaRPr u="sng">
              <a:latin typeface="Lato"/>
              <a:ea typeface="Lato"/>
              <a:cs typeface="Lato"/>
              <a:sym typeface="Lato"/>
            </a:endParaRPr>
          </a:p>
        </p:txBody>
      </p:sp>
      <p:sp>
        <p:nvSpPr>
          <p:cNvPr id="347" name="Google Shape;347;p45"/>
          <p:cNvSpPr txBox="1"/>
          <p:nvPr/>
        </p:nvSpPr>
        <p:spPr>
          <a:xfrm>
            <a:off x="588225" y="1423025"/>
            <a:ext cx="7978500" cy="41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Lato"/>
                <a:ea typeface="Lato"/>
                <a:cs typeface="Lato"/>
                <a:sym typeface="Lato"/>
              </a:rPr>
              <a:t>SOLUTION </a:t>
            </a:r>
            <a:endParaRPr sz="2000">
              <a:latin typeface="Lato"/>
              <a:ea typeface="Lato"/>
              <a:cs typeface="Lato"/>
              <a:sym typeface="Lato"/>
            </a:endParaRPr>
          </a:p>
          <a:p>
            <a:pPr indent="0" lvl="0" marL="0" rtl="0" algn="l">
              <a:spcBef>
                <a:spcPts val="0"/>
              </a:spcBef>
              <a:spcAft>
                <a:spcPts val="0"/>
              </a:spcAft>
              <a:buNone/>
            </a:pPr>
            <a:r>
              <a:rPr lang="en" sz="3000">
                <a:solidFill>
                  <a:schemeClr val="dk2"/>
                </a:solidFill>
                <a:latin typeface="Raleway"/>
                <a:ea typeface="Raleway"/>
                <a:cs typeface="Raleway"/>
                <a:sym typeface="Raleway"/>
              </a:rPr>
              <a:t>01</a:t>
            </a:r>
            <a:endParaRPr sz="2000">
              <a:latin typeface="Lato"/>
              <a:ea typeface="Lato"/>
              <a:cs typeface="Lato"/>
              <a:sym typeface="Lato"/>
            </a:endParaRPr>
          </a:p>
        </p:txBody>
      </p:sp>
      <p:pic>
        <p:nvPicPr>
          <p:cNvPr id="348" name="Google Shape;348;p45"/>
          <p:cNvPicPr preferRelativeResize="0"/>
          <p:nvPr/>
        </p:nvPicPr>
        <p:blipFill>
          <a:blip r:embed="rId3">
            <a:alphaModFix/>
          </a:blip>
          <a:stretch>
            <a:fillRect/>
          </a:stretch>
        </p:blipFill>
        <p:spPr>
          <a:xfrm>
            <a:off x="3060400" y="1214950"/>
            <a:ext cx="5999999" cy="3301170"/>
          </a:xfrm>
          <a:prstGeom prst="rect">
            <a:avLst/>
          </a:prstGeom>
          <a:noFill/>
          <a:ln>
            <a:noFill/>
          </a:ln>
        </p:spPr>
      </p:pic>
      <p:sp>
        <p:nvSpPr>
          <p:cNvPr id="349" name="Google Shape;349;p45"/>
          <p:cNvSpPr/>
          <p:nvPr/>
        </p:nvSpPr>
        <p:spPr>
          <a:xfrm>
            <a:off x="4328200" y="3815800"/>
            <a:ext cx="131700" cy="131700"/>
          </a:xfrm>
          <a:prstGeom prst="flowChartConnector">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5"/>
          <p:cNvSpPr/>
          <p:nvPr/>
        </p:nvSpPr>
        <p:spPr>
          <a:xfrm rot="2700000">
            <a:off x="5700789" y="2072688"/>
            <a:ext cx="131522" cy="131522"/>
          </a:xfrm>
          <a:prstGeom prst="flowChartConnector">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5"/>
          <p:cNvSpPr/>
          <p:nvPr/>
        </p:nvSpPr>
        <p:spPr>
          <a:xfrm rot="2700000">
            <a:off x="6247939" y="3091838"/>
            <a:ext cx="131522" cy="131522"/>
          </a:xfrm>
          <a:prstGeom prst="flowChartConnector">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5"/>
          <p:cNvSpPr/>
          <p:nvPr/>
        </p:nvSpPr>
        <p:spPr>
          <a:xfrm rot="2700000">
            <a:off x="8051014" y="1994488"/>
            <a:ext cx="131522" cy="131522"/>
          </a:xfrm>
          <a:prstGeom prst="flowChartConnector">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5"/>
          <p:cNvSpPr/>
          <p:nvPr/>
        </p:nvSpPr>
        <p:spPr>
          <a:xfrm rot="2700000">
            <a:off x="3720814" y="2998363"/>
            <a:ext cx="131522" cy="131522"/>
          </a:xfrm>
          <a:prstGeom prst="flowChartConnector">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5"/>
          <p:cNvSpPr/>
          <p:nvPr/>
        </p:nvSpPr>
        <p:spPr>
          <a:xfrm rot="2700000">
            <a:off x="4169439" y="1346438"/>
            <a:ext cx="131522" cy="131522"/>
          </a:xfrm>
          <a:prstGeom prst="flowChartConnector">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5"/>
          <p:cNvSpPr txBox="1"/>
          <p:nvPr/>
        </p:nvSpPr>
        <p:spPr>
          <a:xfrm>
            <a:off x="4251175" y="995900"/>
            <a:ext cx="1422300" cy="21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accent3"/>
                </a:solidFill>
                <a:latin typeface="Lato"/>
                <a:ea typeface="Lato"/>
                <a:cs typeface="Lato"/>
                <a:sym typeface="Lato"/>
              </a:rPr>
              <a:t>JP NAGAR METRO</a:t>
            </a:r>
            <a:endParaRPr b="1" sz="1000">
              <a:solidFill>
                <a:schemeClr val="accent3"/>
              </a:solidFill>
              <a:latin typeface="Lato"/>
              <a:ea typeface="Lato"/>
              <a:cs typeface="Lato"/>
              <a:sym typeface="Lato"/>
            </a:endParaRPr>
          </a:p>
        </p:txBody>
      </p:sp>
      <p:sp>
        <p:nvSpPr>
          <p:cNvPr id="356" name="Google Shape;356;p45"/>
          <p:cNvSpPr txBox="1"/>
          <p:nvPr/>
        </p:nvSpPr>
        <p:spPr>
          <a:xfrm>
            <a:off x="3231775" y="3157116"/>
            <a:ext cx="1422300" cy="50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accent3"/>
                </a:solidFill>
                <a:latin typeface="Lato"/>
                <a:ea typeface="Lato"/>
                <a:cs typeface="Lato"/>
                <a:sym typeface="Lato"/>
              </a:rPr>
              <a:t>YELACHENAHALLI METRO</a:t>
            </a:r>
            <a:endParaRPr b="1" sz="1000">
              <a:solidFill>
                <a:schemeClr val="accent3"/>
              </a:solidFill>
              <a:latin typeface="Lato"/>
              <a:ea typeface="Lato"/>
              <a:cs typeface="Lato"/>
              <a:sym typeface="Lato"/>
            </a:endParaRPr>
          </a:p>
        </p:txBody>
      </p:sp>
      <p:sp>
        <p:nvSpPr>
          <p:cNvPr id="357" name="Google Shape;357;p45"/>
          <p:cNvSpPr txBox="1"/>
          <p:nvPr/>
        </p:nvSpPr>
        <p:spPr>
          <a:xfrm>
            <a:off x="588225" y="3947500"/>
            <a:ext cx="2354100" cy="26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t>The     stations are placed near civic amenities, parks etc. to not disturb the residences. </a:t>
            </a:r>
            <a:endParaRPr sz="1300"/>
          </a:p>
          <a:p>
            <a:pPr indent="0" lvl="0" marL="0" rtl="0" algn="l">
              <a:spcBef>
                <a:spcPts val="0"/>
              </a:spcBef>
              <a:spcAft>
                <a:spcPts val="0"/>
              </a:spcAft>
              <a:buNone/>
            </a:pPr>
            <a:r>
              <a:t/>
            </a:r>
            <a:endParaRPr sz="1600">
              <a:latin typeface="Lato"/>
              <a:ea typeface="Lato"/>
              <a:cs typeface="Lato"/>
              <a:sym typeface="Lato"/>
            </a:endParaRPr>
          </a:p>
        </p:txBody>
      </p:sp>
      <p:sp>
        <p:nvSpPr>
          <p:cNvPr id="358" name="Google Shape;358;p45"/>
          <p:cNvSpPr/>
          <p:nvPr/>
        </p:nvSpPr>
        <p:spPr>
          <a:xfrm rot="2700000">
            <a:off x="1023164" y="4058138"/>
            <a:ext cx="131522" cy="131522"/>
          </a:xfrm>
          <a:prstGeom prst="flowChartConnector">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5"/>
          <p:cNvSpPr/>
          <p:nvPr/>
        </p:nvSpPr>
        <p:spPr>
          <a:xfrm rot="2700000">
            <a:off x="1421614" y="2714501"/>
            <a:ext cx="131522" cy="131522"/>
          </a:xfrm>
          <a:prstGeom prst="flowChartConnector">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52" name="Shape 152"/>
        <p:cNvGrpSpPr/>
        <p:nvPr/>
      </p:nvGrpSpPr>
      <p:grpSpPr>
        <a:xfrm>
          <a:off x="0" y="0"/>
          <a:ext cx="0" cy="0"/>
          <a:chOff x="0" y="0"/>
          <a:chExt cx="0" cy="0"/>
        </a:xfrm>
      </p:grpSpPr>
      <p:sp>
        <p:nvSpPr>
          <p:cNvPr id="153" name="Google Shape;153;p19"/>
          <p:cNvSpPr txBox="1"/>
          <p:nvPr>
            <p:ph type="title"/>
          </p:nvPr>
        </p:nvSpPr>
        <p:spPr>
          <a:xfrm>
            <a:off x="729450" y="1322450"/>
            <a:ext cx="28599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a:t>
            </a:r>
            <a:endParaRPr/>
          </a:p>
        </p:txBody>
      </p:sp>
      <p:sp>
        <p:nvSpPr>
          <p:cNvPr id="154" name="Google Shape;154;p19"/>
          <p:cNvSpPr txBox="1"/>
          <p:nvPr>
            <p:ph idx="4294967295" type="subTitle"/>
          </p:nvPr>
        </p:nvSpPr>
        <p:spPr>
          <a:xfrm>
            <a:off x="4542975" y="1376352"/>
            <a:ext cx="4080000" cy="3252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a:solidFill>
                  <a:schemeClr val="lt1"/>
                </a:solidFill>
              </a:rPr>
              <a:t>The Problem</a:t>
            </a:r>
            <a:endParaRPr sz="1600">
              <a:solidFill>
                <a:schemeClr val="lt1"/>
              </a:solidFill>
            </a:endParaRPr>
          </a:p>
          <a:p>
            <a:pPr indent="0" lvl="0" marL="0" rtl="0" algn="l">
              <a:lnSpc>
                <a:spcPct val="115000"/>
              </a:lnSpc>
              <a:spcBef>
                <a:spcPts val="1600"/>
              </a:spcBef>
              <a:spcAft>
                <a:spcPts val="0"/>
              </a:spcAft>
              <a:buNone/>
            </a:pPr>
            <a:r>
              <a:rPr lang="en" sz="1600">
                <a:solidFill>
                  <a:srgbClr val="FFFFFF"/>
                </a:solidFill>
              </a:rPr>
              <a:t>Solution Proposal</a:t>
            </a:r>
            <a:endParaRPr sz="1600">
              <a:solidFill>
                <a:srgbClr val="FFFFFF"/>
              </a:solidFill>
            </a:endParaRPr>
          </a:p>
          <a:p>
            <a:pPr indent="0" lvl="0" marL="0" rtl="0" algn="l">
              <a:lnSpc>
                <a:spcPct val="115000"/>
              </a:lnSpc>
              <a:spcBef>
                <a:spcPts val="1600"/>
              </a:spcBef>
              <a:spcAft>
                <a:spcPts val="0"/>
              </a:spcAft>
              <a:buNone/>
            </a:pPr>
            <a:r>
              <a:rPr lang="en" sz="1600">
                <a:solidFill>
                  <a:srgbClr val="FFFFFF"/>
                </a:solidFill>
              </a:rPr>
              <a:t>Commuter experience </a:t>
            </a:r>
            <a:endParaRPr sz="1600">
              <a:solidFill>
                <a:srgbClr val="FFFFFF"/>
              </a:solidFill>
            </a:endParaRPr>
          </a:p>
          <a:p>
            <a:pPr indent="0" lvl="0" marL="0" rtl="0" algn="l">
              <a:lnSpc>
                <a:spcPct val="115000"/>
              </a:lnSpc>
              <a:spcBef>
                <a:spcPts val="1600"/>
              </a:spcBef>
              <a:spcAft>
                <a:spcPts val="0"/>
              </a:spcAft>
              <a:buNone/>
            </a:pPr>
            <a:r>
              <a:rPr lang="en" sz="1600">
                <a:solidFill>
                  <a:srgbClr val="FFFFFF"/>
                </a:solidFill>
              </a:rPr>
              <a:t>Data Application + Case study 1</a:t>
            </a:r>
            <a:endParaRPr sz="1600">
              <a:solidFill>
                <a:srgbClr val="FFFFFF"/>
              </a:solidFill>
            </a:endParaRPr>
          </a:p>
          <a:p>
            <a:pPr indent="0" lvl="0" marL="0" rtl="0" algn="l">
              <a:lnSpc>
                <a:spcPct val="115000"/>
              </a:lnSpc>
              <a:spcBef>
                <a:spcPts val="1600"/>
              </a:spcBef>
              <a:spcAft>
                <a:spcPts val="0"/>
              </a:spcAft>
              <a:buNone/>
            </a:pPr>
            <a:r>
              <a:rPr lang="en" sz="1600">
                <a:solidFill>
                  <a:srgbClr val="FFFFFF"/>
                </a:solidFill>
              </a:rPr>
              <a:t>Connectivity Index + Case study 2</a:t>
            </a:r>
            <a:endParaRPr sz="1600">
              <a:solidFill>
                <a:srgbClr val="FFFFFF"/>
              </a:solidFill>
            </a:endParaRPr>
          </a:p>
          <a:p>
            <a:pPr indent="0" lvl="0" marL="0" rtl="0" algn="l">
              <a:lnSpc>
                <a:spcPct val="115000"/>
              </a:lnSpc>
              <a:spcBef>
                <a:spcPts val="1600"/>
              </a:spcBef>
              <a:spcAft>
                <a:spcPts val="0"/>
              </a:spcAft>
              <a:buNone/>
            </a:pPr>
            <a:r>
              <a:rPr lang="en" sz="1600">
                <a:solidFill>
                  <a:srgbClr val="FFFFFF"/>
                </a:solidFill>
              </a:rPr>
              <a:t>Cost-benefit analysis (how it benefits service providers)</a:t>
            </a:r>
            <a:endParaRPr sz="1600">
              <a:solidFill>
                <a:srgbClr val="FFFFFF"/>
              </a:solidFill>
            </a:endParaRPr>
          </a:p>
          <a:p>
            <a:pPr indent="0" lvl="0" marL="0" rtl="0" algn="l">
              <a:lnSpc>
                <a:spcPct val="115000"/>
              </a:lnSpc>
              <a:spcBef>
                <a:spcPts val="1600"/>
              </a:spcBef>
              <a:spcAft>
                <a:spcPts val="0"/>
              </a:spcAft>
              <a:buNone/>
            </a:pPr>
            <a:r>
              <a:t/>
            </a:r>
            <a:endParaRPr sz="1600">
              <a:solidFill>
                <a:srgbClr val="FFFFFF"/>
              </a:solidFill>
            </a:endParaRPr>
          </a:p>
          <a:p>
            <a:pPr indent="0" lvl="0" marL="0" rtl="0" algn="l">
              <a:spcBef>
                <a:spcPts val="1600"/>
              </a:spcBef>
              <a:spcAft>
                <a:spcPts val="1600"/>
              </a:spcAft>
              <a:buNone/>
            </a:pPr>
            <a:r>
              <a:t/>
            </a:r>
            <a:endParaRPr sz="18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46"/>
          <p:cNvSpPr txBox="1"/>
          <p:nvPr/>
        </p:nvSpPr>
        <p:spPr>
          <a:xfrm>
            <a:off x="-49950" y="2224050"/>
            <a:ext cx="2947500" cy="25668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rPr lang="en">
                <a:latin typeface="Lato"/>
                <a:ea typeface="Lato"/>
                <a:cs typeface="Lato"/>
                <a:sym typeface="Lato"/>
              </a:rPr>
              <a:t>Promoting carpools and walks by alerting users of their environmental impact. </a:t>
            </a:r>
            <a:endParaRPr>
              <a:latin typeface="Lato"/>
              <a:ea typeface="Lato"/>
              <a:cs typeface="Lato"/>
              <a:sym typeface="Lato"/>
            </a:endParaRPr>
          </a:p>
        </p:txBody>
      </p:sp>
      <p:sp>
        <p:nvSpPr>
          <p:cNvPr id="365" name="Google Shape;365;p46"/>
          <p:cNvSpPr txBox="1"/>
          <p:nvPr/>
        </p:nvSpPr>
        <p:spPr>
          <a:xfrm>
            <a:off x="579525" y="1283825"/>
            <a:ext cx="1998000" cy="41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Lato"/>
                <a:ea typeface="Lato"/>
                <a:cs typeface="Lato"/>
                <a:sym typeface="Lato"/>
              </a:rPr>
              <a:t>SOLUTION</a:t>
            </a:r>
            <a:endParaRPr sz="2000">
              <a:latin typeface="Lato"/>
              <a:ea typeface="Lato"/>
              <a:cs typeface="Lato"/>
              <a:sym typeface="Lato"/>
            </a:endParaRPr>
          </a:p>
          <a:p>
            <a:pPr indent="0" lvl="0" marL="0" rtl="0" algn="l">
              <a:spcBef>
                <a:spcPts val="0"/>
              </a:spcBef>
              <a:spcAft>
                <a:spcPts val="0"/>
              </a:spcAft>
              <a:buNone/>
            </a:pPr>
            <a:r>
              <a:rPr lang="en" sz="3000">
                <a:solidFill>
                  <a:schemeClr val="dk2"/>
                </a:solidFill>
                <a:latin typeface="Raleway"/>
                <a:ea typeface="Raleway"/>
                <a:cs typeface="Raleway"/>
                <a:sym typeface="Raleway"/>
              </a:rPr>
              <a:t>02</a:t>
            </a:r>
            <a:endParaRPr sz="2000">
              <a:latin typeface="Lato"/>
              <a:ea typeface="Lato"/>
              <a:cs typeface="Lato"/>
              <a:sym typeface="Lato"/>
            </a:endParaRPr>
          </a:p>
        </p:txBody>
      </p:sp>
      <p:sp>
        <p:nvSpPr>
          <p:cNvPr id="366" name="Google Shape;366;p46"/>
          <p:cNvSpPr txBox="1"/>
          <p:nvPr/>
        </p:nvSpPr>
        <p:spPr>
          <a:xfrm>
            <a:off x="399050" y="2958300"/>
            <a:ext cx="2904600" cy="203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JP Nagar is populated with residences and commercial spots. The demographic shows eco-conscious youth and adults. Prompting the users with their ecological impact can enable them to make choices like travelling by public transport, cycles, walks and carpooling.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pic>
        <p:nvPicPr>
          <p:cNvPr id="367" name="Google Shape;367;p46" title="Points scored"/>
          <p:cNvPicPr preferRelativeResize="0"/>
          <p:nvPr/>
        </p:nvPicPr>
        <p:blipFill>
          <a:blip r:embed="rId3">
            <a:alphaModFix/>
          </a:blip>
          <a:stretch>
            <a:fillRect/>
          </a:stretch>
        </p:blipFill>
        <p:spPr>
          <a:xfrm>
            <a:off x="2376756" y="709025"/>
            <a:ext cx="3546645" cy="2193000"/>
          </a:xfrm>
          <a:prstGeom prst="rect">
            <a:avLst/>
          </a:prstGeom>
          <a:noFill/>
          <a:ln>
            <a:noFill/>
          </a:ln>
        </p:spPr>
      </p:pic>
      <p:pic>
        <p:nvPicPr>
          <p:cNvPr id="368" name="Google Shape;368;p46" title="Points scored"/>
          <p:cNvPicPr preferRelativeResize="0"/>
          <p:nvPr/>
        </p:nvPicPr>
        <p:blipFill>
          <a:blip r:embed="rId4">
            <a:alphaModFix/>
          </a:blip>
          <a:stretch>
            <a:fillRect/>
          </a:stretch>
        </p:blipFill>
        <p:spPr>
          <a:xfrm>
            <a:off x="5373775" y="709013"/>
            <a:ext cx="3770226" cy="2331225"/>
          </a:xfrm>
          <a:prstGeom prst="rect">
            <a:avLst/>
          </a:prstGeom>
          <a:noFill/>
          <a:ln>
            <a:noFill/>
          </a:ln>
        </p:spPr>
      </p:pic>
      <p:sp>
        <p:nvSpPr>
          <p:cNvPr id="369" name="Google Shape;369;p46"/>
          <p:cNvSpPr txBox="1"/>
          <p:nvPr/>
        </p:nvSpPr>
        <p:spPr>
          <a:xfrm>
            <a:off x="3568475" y="3337875"/>
            <a:ext cx="5043600" cy="128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latin typeface="Lato"/>
                <a:ea typeface="Lato"/>
                <a:cs typeface="Lato"/>
                <a:sym typeface="Lato"/>
              </a:rPr>
              <a:t>For individual cab rides,</a:t>
            </a:r>
            <a:r>
              <a:rPr b="1" lang="en" sz="1300">
                <a:solidFill>
                  <a:schemeClr val="dk1"/>
                </a:solidFill>
                <a:latin typeface="Lato"/>
                <a:ea typeface="Lato"/>
                <a:cs typeface="Lato"/>
                <a:sym typeface="Lato"/>
              </a:rPr>
              <a:t> "Would you like to ride alone? Sharing this ride with a coworker or carpooling will reduce your ecological impact by half."</a:t>
            </a:r>
            <a:br>
              <a:rPr b="1" lang="en" sz="1300">
                <a:solidFill>
                  <a:schemeClr val="dk1"/>
                </a:solidFill>
                <a:latin typeface="Lato"/>
                <a:ea typeface="Lato"/>
                <a:cs typeface="Lato"/>
                <a:sym typeface="Lato"/>
              </a:rPr>
            </a:br>
            <a:endParaRPr b="1" sz="1300">
              <a:solidFill>
                <a:schemeClr val="dk1"/>
              </a:solidFill>
              <a:latin typeface="Lato"/>
              <a:ea typeface="Lato"/>
              <a:cs typeface="Lato"/>
              <a:sym typeface="Lato"/>
            </a:endParaRPr>
          </a:p>
          <a:p>
            <a:pPr indent="0" lvl="0" marL="0" rtl="0" algn="l">
              <a:spcBef>
                <a:spcPts val="0"/>
              </a:spcBef>
              <a:spcAft>
                <a:spcPts val="0"/>
              </a:spcAft>
              <a:buNone/>
            </a:pPr>
            <a:r>
              <a:rPr lang="en" sz="1300">
                <a:latin typeface="Lato"/>
                <a:ea typeface="Lato"/>
                <a:cs typeface="Lato"/>
                <a:sym typeface="Lato"/>
              </a:rPr>
              <a:t>For trips less than 1.5kms,</a:t>
            </a:r>
            <a:r>
              <a:rPr b="1" lang="en" sz="1300">
                <a:solidFill>
                  <a:schemeClr val="dk1"/>
                </a:solidFill>
                <a:latin typeface="Lato"/>
                <a:ea typeface="Lato"/>
                <a:cs typeface="Lato"/>
                <a:sym typeface="Lato"/>
              </a:rPr>
              <a:t> "This walk will take you less than 8 minutes and save the planet a tree."</a:t>
            </a:r>
            <a:endParaRPr b="1" sz="1300">
              <a:solidFill>
                <a:schemeClr val="dk1"/>
              </a:solidFill>
              <a:latin typeface="Lato"/>
              <a:ea typeface="Lato"/>
              <a:cs typeface="Lato"/>
              <a:sym typeface="La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47"/>
          <p:cNvSpPr txBox="1"/>
          <p:nvPr/>
        </p:nvSpPr>
        <p:spPr>
          <a:xfrm>
            <a:off x="91150" y="2381900"/>
            <a:ext cx="2855700" cy="25668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rPr lang="en">
                <a:latin typeface="Lato"/>
                <a:ea typeface="Lato"/>
                <a:cs typeface="Lato"/>
                <a:sym typeface="Lato"/>
              </a:rPr>
              <a:t>To increase the BMTC ridership, users can request for a connecting bus close to them. </a:t>
            </a:r>
            <a:br>
              <a:rPr lang="en">
                <a:latin typeface="Lato"/>
                <a:ea typeface="Lato"/>
                <a:cs typeface="Lato"/>
                <a:sym typeface="Lato"/>
              </a:rPr>
            </a:b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p:txBody>
      </p:sp>
      <p:sp>
        <p:nvSpPr>
          <p:cNvPr id="375" name="Google Shape;375;p47"/>
          <p:cNvSpPr txBox="1"/>
          <p:nvPr/>
        </p:nvSpPr>
        <p:spPr>
          <a:xfrm>
            <a:off x="691900" y="1462900"/>
            <a:ext cx="1998000" cy="41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Lato"/>
                <a:ea typeface="Lato"/>
                <a:cs typeface="Lato"/>
                <a:sym typeface="Lato"/>
              </a:rPr>
              <a:t>SOLUTION</a:t>
            </a:r>
            <a:endParaRPr sz="2000">
              <a:latin typeface="Lato"/>
              <a:ea typeface="Lato"/>
              <a:cs typeface="Lato"/>
              <a:sym typeface="Lato"/>
            </a:endParaRPr>
          </a:p>
          <a:p>
            <a:pPr indent="0" lvl="0" marL="0" rtl="0" algn="l">
              <a:spcBef>
                <a:spcPts val="0"/>
              </a:spcBef>
              <a:spcAft>
                <a:spcPts val="0"/>
              </a:spcAft>
              <a:buNone/>
            </a:pPr>
            <a:r>
              <a:rPr lang="en" sz="3000">
                <a:solidFill>
                  <a:schemeClr val="dk2"/>
                </a:solidFill>
                <a:latin typeface="Raleway"/>
                <a:ea typeface="Raleway"/>
                <a:cs typeface="Raleway"/>
                <a:sym typeface="Raleway"/>
              </a:rPr>
              <a:t>03</a:t>
            </a:r>
            <a:endParaRPr sz="2000">
              <a:latin typeface="Lato"/>
              <a:ea typeface="Lato"/>
              <a:cs typeface="Lato"/>
              <a:sym typeface="Lato"/>
            </a:endParaRPr>
          </a:p>
        </p:txBody>
      </p:sp>
      <p:sp>
        <p:nvSpPr>
          <p:cNvPr id="376" name="Google Shape;376;p47"/>
          <p:cNvSpPr txBox="1"/>
          <p:nvPr/>
        </p:nvSpPr>
        <p:spPr>
          <a:xfrm>
            <a:off x="544775" y="3442350"/>
            <a:ext cx="2586900" cy="110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Having smaller </a:t>
            </a:r>
            <a:r>
              <a:rPr b="1" lang="en">
                <a:solidFill>
                  <a:schemeClr val="dk1"/>
                </a:solidFill>
                <a:latin typeface="Lato"/>
                <a:ea typeface="Lato"/>
                <a:cs typeface="Lato"/>
                <a:sym typeface="Lato"/>
              </a:rPr>
              <a:t>mini bus</a:t>
            </a:r>
            <a:r>
              <a:rPr lang="en">
                <a:latin typeface="Lato"/>
                <a:ea typeface="Lato"/>
                <a:cs typeface="Lato"/>
                <a:sym typeface="Lato"/>
              </a:rPr>
              <a:t> services circulating in the residential radii of 1-2 kms can facilitate users to easily get to the bus stop.</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pic>
        <p:nvPicPr>
          <p:cNvPr id="377" name="Google Shape;377;p47"/>
          <p:cNvPicPr preferRelativeResize="0"/>
          <p:nvPr/>
        </p:nvPicPr>
        <p:blipFill>
          <a:blip r:embed="rId3">
            <a:alphaModFix/>
          </a:blip>
          <a:stretch>
            <a:fillRect/>
          </a:stretch>
        </p:blipFill>
        <p:spPr>
          <a:xfrm>
            <a:off x="3383225" y="750675"/>
            <a:ext cx="5593051" cy="3356650"/>
          </a:xfrm>
          <a:prstGeom prst="rect">
            <a:avLst/>
          </a:prstGeom>
          <a:noFill/>
          <a:ln>
            <a:noFill/>
          </a:ln>
        </p:spPr>
      </p:pic>
      <p:sp>
        <p:nvSpPr>
          <p:cNvPr id="378" name="Google Shape;378;p47"/>
          <p:cNvSpPr txBox="1"/>
          <p:nvPr/>
        </p:nvSpPr>
        <p:spPr>
          <a:xfrm>
            <a:off x="3589725" y="4292400"/>
            <a:ext cx="5700300" cy="41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In JP Nagar the 15th cross Bus Stop is the most active and well-connected. </a:t>
            </a:r>
            <a:endParaRPr>
              <a:latin typeface="Lato"/>
              <a:ea typeface="Lato"/>
              <a:cs typeface="Lato"/>
              <a:sym typeface="Lato"/>
            </a:endParaRPr>
          </a:p>
        </p:txBody>
      </p:sp>
      <p:sp>
        <p:nvSpPr>
          <p:cNvPr id="379" name="Google Shape;379;p47"/>
          <p:cNvSpPr/>
          <p:nvPr/>
        </p:nvSpPr>
        <p:spPr>
          <a:xfrm>
            <a:off x="6254325" y="1462900"/>
            <a:ext cx="259500" cy="259463"/>
          </a:xfrm>
          <a:prstGeom prst="flowChartMerge">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7"/>
          <p:cNvSpPr txBox="1"/>
          <p:nvPr/>
        </p:nvSpPr>
        <p:spPr>
          <a:xfrm>
            <a:off x="5672925" y="1031675"/>
            <a:ext cx="1422300" cy="21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accent3"/>
                </a:solidFill>
                <a:latin typeface="Lato"/>
                <a:ea typeface="Lato"/>
                <a:cs typeface="Lato"/>
                <a:sym typeface="Lato"/>
              </a:rPr>
              <a:t>JP NAGAR 15th CROSS BUS STOP</a:t>
            </a:r>
            <a:endParaRPr b="1" sz="1000">
              <a:solidFill>
                <a:schemeClr val="accent3"/>
              </a:solidFill>
              <a:latin typeface="Lato"/>
              <a:ea typeface="Lato"/>
              <a:cs typeface="Lato"/>
              <a:sym typeface="Lato"/>
            </a:endParaRPr>
          </a:p>
        </p:txBody>
      </p:sp>
      <p:sp>
        <p:nvSpPr>
          <p:cNvPr id="381" name="Google Shape;381;p47"/>
          <p:cNvSpPr/>
          <p:nvPr/>
        </p:nvSpPr>
        <p:spPr>
          <a:xfrm rot="2329615">
            <a:off x="5530584" y="2020572"/>
            <a:ext cx="112446" cy="274648"/>
          </a:xfrm>
          <a:prstGeom prst="upArrow">
            <a:avLst>
              <a:gd fmla="val 50000" name="adj1"/>
              <a:gd fmla="val 50000" name="adj2"/>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7"/>
          <p:cNvSpPr/>
          <p:nvPr/>
        </p:nvSpPr>
        <p:spPr>
          <a:xfrm rot="-1671927">
            <a:off x="7501051" y="1907958"/>
            <a:ext cx="112324" cy="274713"/>
          </a:xfrm>
          <a:prstGeom prst="upArrow">
            <a:avLst>
              <a:gd fmla="val 50000" name="adj1"/>
              <a:gd fmla="val 50000" name="adj2"/>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7"/>
          <p:cNvSpPr/>
          <p:nvPr/>
        </p:nvSpPr>
        <p:spPr>
          <a:xfrm rot="7067646">
            <a:off x="5530505" y="780781"/>
            <a:ext cx="112590" cy="274684"/>
          </a:xfrm>
          <a:prstGeom prst="upArrow">
            <a:avLst>
              <a:gd fmla="val 50000" name="adj1"/>
              <a:gd fmla="val 50000" name="adj2"/>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4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389" name="Google Shape;389;p48"/>
          <p:cNvPicPr preferRelativeResize="0"/>
          <p:nvPr/>
        </p:nvPicPr>
        <p:blipFill>
          <a:blip r:embed="rId3">
            <a:alphaModFix/>
          </a:blip>
          <a:stretch>
            <a:fillRect/>
          </a:stretch>
        </p:blipFill>
        <p:spPr>
          <a:xfrm>
            <a:off x="0" y="0"/>
            <a:ext cx="9144000" cy="5225657"/>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4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395" name="Google Shape;395;p49"/>
          <p:cNvSpPr txBox="1"/>
          <p:nvPr>
            <p:ph idx="1" type="body"/>
          </p:nvPr>
        </p:nvSpPr>
        <p:spPr>
          <a:xfrm>
            <a:off x="727650" y="1853850"/>
            <a:ext cx="7688700" cy="2742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team at Prayanaka aims at providing a one stop solution to all the problems a commuter at Bengaluru could face. With the collaborative efforts of all the organizations involved, we can truly make the ‘Garden City’ a better place. Bengaluru is a </a:t>
            </a:r>
            <a:r>
              <a:rPr lang="en"/>
              <a:t>metropolitan</a:t>
            </a:r>
            <a:r>
              <a:rPr lang="en"/>
              <a:t> city with a population of 1.2 crore and a literacy rate of 89%.  Looking at the demographics of the city, we can involve </a:t>
            </a:r>
            <a:r>
              <a:rPr lang="en"/>
              <a:t>at least</a:t>
            </a:r>
            <a:r>
              <a:rPr lang="en"/>
              <a:t> 60-70% of the population in the usage of the app. The application offers maximum </a:t>
            </a:r>
            <a:r>
              <a:rPr lang="en"/>
              <a:t>convenience. It is packed with state -of-the-art features and is user friendly. Once the primary goal of promoting public transport is achieved, ridership will increase and the number of cars on road will decrease drastically.  We are looking at releasing the application in 3 phases. The first phase will involve data collection in terms of service provision requested through the application.  The second phase will involve increase in number of buses and  mini van services. The third phase will be aimed at making  “Prayanaka” a household solution and hopefully the only application a Bangalorean will have installed on their mobile devices for commute needs. Looking forward to a better and smart future!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0"/>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Problem</a:t>
            </a:r>
            <a:endParaRPr sz="3000"/>
          </a:p>
          <a:p>
            <a:pPr indent="0" lvl="0" marL="0" rtl="0" algn="l">
              <a:spcBef>
                <a:spcPts val="0"/>
              </a:spcBef>
              <a:spcAft>
                <a:spcPts val="0"/>
              </a:spcAft>
              <a:buNone/>
            </a:pPr>
            <a:r>
              <a:rPr b="0" lang="en" sz="1600"/>
              <a:t>Traffic Congestion in Bengaluru</a:t>
            </a:r>
            <a:endParaRPr b="0" sz="1600"/>
          </a:p>
        </p:txBody>
      </p:sp>
      <p:sp>
        <p:nvSpPr>
          <p:cNvPr id="160" name="Google Shape;160;p20"/>
          <p:cNvSpPr txBox="1"/>
          <p:nvPr>
            <p:ph idx="1" type="subTitle"/>
          </p:nvPr>
        </p:nvSpPr>
        <p:spPr>
          <a:xfrm>
            <a:off x="724950" y="3313925"/>
            <a:ext cx="33009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rPr>
              <a:t>Increasing population in the city has led to a growth in the number of private vehicles and reduction in the BMTC ridership. </a:t>
            </a:r>
            <a:endParaRPr sz="1400">
              <a:solidFill>
                <a:srgbClr val="000000"/>
              </a:solidFill>
            </a:endParaRPr>
          </a:p>
          <a:p>
            <a:pPr indent="0" lvl="0" marL="0" rtl="0" algn="l">
              <a:lnSpc>
                <a:spcPct val="115000"/>
              </a:lnSpc>
              <a:spcBef>
                <a:spcPts val="0"/>
              </a:spcBef>
              <a:spcAft>
                <a:spcPts val="1000"/>
              </a:spcAft>
              <a:buNone/>
            </a:pPr>
            <a:r>
              <a:t/>
            </a:r>
            <a:endParaRPr sz="1300"/>
          </a:p>
        </p:txBody>
      </p:sp>
      <p:pic>
        <p:nvPicPr>
          <p:cNvPr id="161" name="Google Shape;161;p20"/>
          <p:cNvPicPr preferRelativeResize="0"/>
          <p:nvPr/>
        </p:nvPicPr>
        <p:blipFill rotWithShape="1">
          <a:blip r:embed="rId3">
            <a:alphaModFix/>
          </a:blip>
          <a:srcRect b="0" l="0" r="0" t="0"/>
          <a:stretch/>
        </p:blipFill>
        <p:spPr>
          <a:xfrm>
            <a:off x="4786125" y="1571175"/>
            <a:ext cx="4150600" cy="17427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5" name="Shape 165"/>
        <p:cNvGrpSpPr/>
        <p:nvPr/>
      </p:nvGrpSpPr>
      <p:grpSpPr>
        <a:xfrm>
          <a:off x="0" y="0"/>
          <a:ext cx="0" cy="0"/>
          <a:chOff x="0" y="0"/>
          <a:chExt cx="0" cy="0"/>
        </a:xfrm>
      </p:grpSpPr>
      <p:sp>
        <p:nvSpPr>
          <p:cNvPr id="166" name="Google Shape;166;p21"/>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Problem</a:t>
            </a:r>
            <a:endParaRPr/>
          </a:p>
        </p:txBody>
      </p:sp>
      <p:sp>
        <p:nvSpPr>
          <p:cNvPr id="167" name="Google Shape;167;p21"/>
          <p:cNvSpPr txBox="1"/>
          <p:nvPr/>
        </p:nvSpPr>
        <p:spPr>
          <a:xfrm>
            <a:off x="812725" y="3712175"/>
            <a:ext cx="6702900" cy="78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id="168" name="Google Shape;168;p21"/>
          <p:cNvPicPr preferRelativeResize="0"/>
          <p:nvPr/>
        </p:nvPicPr>
        <p:blipFill rotWithShape="1">
          <a:blip r:embed="rId3">
            <a:alphaModFix/>
          </a:blip>
          <a:srcRect b="0" l="5217" r="8404" t="0"/>
          <a:stretch/>
        </p:blipFill>
        <p:spPr>
          <a:xfrm>
            <a:off x="3919750" y="1750350"/>
            <a:ext cx="4993575" cy="2743925"/>
          </a:xfrm>
          <a:prstGeom prst="rect">
            <a:avLst/>
          </a:prstGeom>
          <a:noFill/>
          <a:ln>
            <a:noFill/>
          </a:ln>
        </p:spPr>
      </p:pic>
      <p:sp>
        <p:nvSpPr>
          <p:cNvPr id="169" name="Google Shape;169;p21"/>
          <p:cNvSpPr txBox="1"/>
          <p:nvPr/>
        </p:nvSpPr>
        <p:spPr>
          <a:xfrm>
            <a:off x="812725" y="2504375"/>
            <a:ext cx="2385600" cy="198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Lato"/>
                <a:ea typeface="Lato"/>
                <a:cs typeface="Lato"/>
                <a:sym typeface="Lato"/>
              </a:rPr>
              <a:t>Central Bengaluru shows a well-knit bus system but the exteriors lack connectivity, even though they are just as populous as the centre. </a:t>
            </a:r>
            <a:br>
              <a:rPr lang="en">
                <a:solidFill>
                  <a:schemeClr val="lt1"/>
                </a:solidFill>
                <a:latin typeface="Lato"/>
                <a:ea typeface="Lato"/>
                <a:cs typeface="Lato"/>
                <a:sym typeface="Lato"/>
              </a:rPr>
            </a:br>
            <a:r>
              <a:rPr lang="en">
                <a:solidFill>
                  <a:schemeClr val="lt1"/>
                </a:solidFill>
                <a:latin typeface="Lato"/>
                <a:ea typeface="Lato"/>
                <a:cs typeface="Lato"/>
                <a:sym typeface="Lato"/>
              </a:rPr>
              <a:t>This leads people to resort to personal vehicles or cabs and autos, thus increasing the footfall of vehicles. </a:t>
            </a:r>
            <a:endParaRPr>
              <a:solidFill>
                <a:schemeClr val="l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Proposal</a:t>
            </a:r>
            <a:endParaRPr sz="3000"/>
          </a:p>
        </p:txBody>
      </p:sp>
      <p:sp>
        <p:nvSpPr>
          <p:cNvPr id="175" name="Google Shape;175;p22"/>
          <p:cNvSpPr txBox="1"/>
          <p:nvPr>
            <p:ph idx="2" type="body"/>
          </p:nvPr>
        </p:nvSpPr>
        <p:spPr>
          <a:xfrm>
            <a:off x="5174225" y="605125"/>
            <a:ext cx="3374400" cy="377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rPr>
              <a:t>Creating a One Stop Solution for everything related to commute</a:t>
            </a:r>
            <a:endParaRPr b="1" sz="1600">
              <a:solidFill>
                <a:schemeClr val="dk1"/>
              </a:solidFill>
            </a:endParaRPr>
          </a:p>
          <a:p>
            <a:pPr indent="-311150" lvl="0" marL="457200" rtl="0" algn="l">
              <a:spcBef>
                <a:spcPts val="1000"/>
              </a:spcBef>
              <a:spcAft>
                <a:spcPts val="0"/>
              </a:spcAft>
              <a:buSzPts val="1300"/>
              <a:buAutoNum type="arabicPeriod"/>
            </a:pPr>
            <a:r>
              <a:rPr lang="en"/>
              <a:t>M</a:t>
            </a:r>
            <a:r>
              <a:rPr lang="en"/>
              <a:t>aking Public Transport available to all areas using the </a:t>
            </a:r>
            <a:r>
              <a:rPr b="1" lang="en">
                <a:solidFill>
                  <a:schemeClr val="dk1"/>
                </a:solidFill>
              </a:rPr>
              <a:t>connectivity index and user </a:t>
            </a:r>
            <a:r>
              <a:rPr b="1" lang="en">
                <a:solidFill>
                  <a:schemeClr val="dk1"/>
                </a:solidFill>
              </a:rPr>
              <a:t> requests for service.</a:t>
            </a:r>
            <a:br>
              <a:rPr b="1" lang="en">
                <a:solidFill>
                  <a:schemeClr val="dk1"/>
                </a:solidFill>
              </a:rPr>
            </a:br>
            <a:r>
              <a:rPr b="1" lang="en">
                <a:solidFill>
                  <a:schemeClr val="dk1"/>
                </a:solidFill>
              </a:rPr>
              <a:t> </a:t>
            </a:r>
            <a:endParaRPr b="1">
              <a:solidFill>
                <a:schemeClr val="dk1"/>
              </a:solidFill>
            </a:endParaRPr>
          </a:p>
          <a:p>
            <a:pPr indent="-311150" lvl="0" marL="457200" rtl="0" algn="l">
              <a:spcBef>
                <a:spcPts val="0"/>
              </a:spcBef>
              <a:spcAft>
                <a:spcPts val="0"/>
              </a:spcAft>
              <a:buSzPts val="1300"/>
              <a:buAutoNum type="arabicPeriod"/>
            </a:pPr>
            <a:r>
              <a:rPr lang="en"/>
              <a:t>Providing </a:t>
            </a:r>
            <a:r>
              <a:rPr b="1" lang="en">
                <a:solidFill>
                  <a:schemeClr val="dk1"/>
                </a:solidFill>
              </a:rPr>
              <a:t>last mile connectivity to Public Transport </a:t>
            </a:r>
            <a:r>
              <a:rPr lang="en"/>
              <a:t>with options  through a mobile application interface</a:t>
            </a:r>
            <a:br>
              <a:rPr lang="en"/>
            </a:br>
            <a:endParaRPr/>
          </a:p>
          <a:p>
            <a:pPr indent="-311150" lvl="0" marL="457200" rtl="0" algn="l">
              <a:spcBef>
                <a:spcPts val="0"/>
              </a:spcBef>
              <a:spcAft>
                <a:spcPts val="0"/>
              </a:spcAft>
              <a:buSzPts val="1300"/>
              <a:buAutoNum type="arabicPeriod"/>
            </a:pPr>
            <a:r>
              <a:rPr lang="en"/>
              <a:t>Connectivity index facilitates service providers to locate their services and strengthen demand- supply relation</a:t>
            </a:r>
            <a:endParaRPr/>
          </a:p>
          <a:p>
            <a:pPr indent="0" lvl="0" marL="0" rtl="0" algn="l">
              <a:lnSpc>
                <a:spcPct val="115000"/>
              </a:lnSpc>
              <a:spcBef>
                <a:spcPts val="10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Options for commute</a:t>
            </a:r>
            <a:endParaRPr sz="3000"/>
          </a:p>
        </p:txBody>
      </p:sp>
      <p:sp>
        <p:nvSpPr>
          <p:cNvPr id="181" name="Google Shape;181;p23"/>
          <p:cNvSpPr txBox="1"/>
          <p:nvPr>
            <p:ph idx="2" type="body"/>
          </p:nvPr>
        </p:nvSpPr>
        <p:spPr>
          <a:xfrm>
            <a:off x="5174225" y="605125"/>
            <a:ext cx="3374400" cy="377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rPr>
              <a:t>Journey Planning done considering:</a:t>
            </a:r>
            <a:endParaRPr b="1" sz="1600">
              <a:solidFill>
                <a:schemeClr val="dk1"/>
              </a:solidFill>
            </a:endParaRPr>
          </a:p>
          <a:p>
            <a:pPr indent="-311150" lvl="0" marL="457200" rtl="0" algn="l">
              <a:spcBef>
                <a:spcPts val="1000"/>
              </a:spcBef>
              <a:spcAft>
                <a:spcPts val="0"/>
              </a:spcAft>
              <a:buSzPts val="1300"/>
              <a:buAutoNum type="arabicPeriod"/>
            </a:pPr>
            <a:r>
              <a:rPr lang="en">
                <a:solidFill>
                  <a:srgbClr val="000000"/>
                </a:solidFill>
              </a:rPr>
              <a:t>Public transport arrangement</a:t>
            </a:r>
            <a:r>
              <a:rPr lang="en">
                <a:solidFill>
                  <a:srgbClr val="ADADAD"/>
                </a:solidFill>
              </a:rPr>
              <a:t> </a:t>
            </a:r>
            <a:r>
              <a:rPr b="1" lang="en">
                <a:solidFill>
                  <a:schemeClr val="dk1"/>
                </a:solidFill>
              </a:rPr>
              <a:t>Total cost of public transport ticket, crowdedness and waiting time</a:t>
            </a:r>
            <a:r>
              <a:rPr lang="en" u="sng">
                <a:solidFill>
                  <a:srgbClr val="ADADAD"/>
                </a:solidFill>
              </a:rPr>
              <a:t> </a:t>
            </a:r>
            <a:endParaRPr u="sng">
              <a:solidFill>
                <a:srgbClr val="ADADAD"/>
              </a:solidFill>
            </a:endParaRPr>
          </a:p>
          <a:p>
            <a:pPr indent="-311150" lvl="0" marL="457200" rtl="0" algn="l">
              <a:spcBef>
                <a:spcPts val="1600"/>
              </a:spcBef>
              <a:spcAft>
                <a:spcPts val="0"/>
              </a:spcAft>
              <a:buSzPts val="1300"/>
              <a:buAutoNum type="arabicPeriod"/>
            </a:pPr>
            <a:r>
              <a:rPr lang="en">
                <a:solidFill>
                  <a:srgbClr val="000000"/>
                </a:solidFill>
              </a:rPr>
              <a:t>Ola, Uber availability, cost and ETA through APIs.</a:t>
            </a:r>
            <a:r>
              <a:rPr b="1" lang="en">
                <a:solidFill>
                  <a:schemeClr val="dk1"/>
                </a:solidFill>
              </a:rPr>
              <a:t> Alert to book cab mid-journey so that waiting time for cab to arrive can be eliminated. </a:t>
            </a:r>
            <a:endParaRPr b="1">
              <a:solidFill>
                <a:schemeClr val="dk1"/>
              </a:solidFill>
            </a:endParaRPr>
          </a:p>
          <a:p>
            <a:pPr indent="-311150" lvl="0" marL="457200" rtl="0" algn="l">
              <a:spcBef>
                <a:spcPts val="1600"/>
              </a:spcBef>
              <a:spcAft>
                <a:spcPts val="0"/>
              </a:spcAft>
              <a:buSzPts val="1300"/>
              <a:buAutoNum type="arabicPeriod"/>
            </a:pPr>
            <a:r>
              <a:rPr b="1" lang="en">
                <a:solidFill>
                  <a:schemeClr val="dk1"/>
                </a:solidFill>
              </a:rPr>
              <a:t>Parking arrangement at destination</a:t>
            </a:r>
            <a:r>
              <a:rPr lang="en">
                <a:solidFill>
                  <a:srgbClr val="ADADAD"/>
                </a:solidFill>
              </a:rPr>
              <a:t> </a:t>
            </a:r>
            <a:r>
              <a:rPr lang="en">
                <a:solidFill>
                  <a:srgbClr val="000000"/>
                </a:solidFill>
              </a:rPr>
              <a:t>for travel in own vehicle.</a:t>
            </a:r>
            <a:endParaRPr>
              <a:solidFill>
                <a:srgbClr val="000000"/>
              </a:solidFill>
            </a:endParaRPr>
          </a:p>
          <a:p>
            <a:pPr indent="-311150" lvl="0" marL="457200" rtl="0" algn="l">
              <a:spcBef>
                <a:spcPts val="1600"/>
              </a:spcBef>
              <a:spcAft>
                <a:spcPts val="0"/>
              </a:spcAft>
              <a:buSzPts val="1300"/>
              <a:buAutoNum type="arabicPeriod"/>
            </a:pPr>
            <a:r>
              <a:rPr lang="en">
                <a:solidFill>
                  <a:srgbClr val="000000"/>
                </a:solidFill>
              </a:rPr>
              <a:t>Yulu, Bounce and VOGO stations if within</a:t>
            </a:r>
            <a:r>
              <a:rPr b="1" lang="en">
                <a:solidFill>
                  <a:schemeClr val="dk1"/>
                </a:solidFill>
              </a:rPr>
              <a:t> 5 min walk radius</a:t>
            </a:r>
            <a:endParaRPr b="1">
              <a:solidFill>
                <a:schemeClr val="dk1"/>
              </a:solidFill>
            </a:endParaRPr>
          </a:p>
          <a:p>
            <a:pPr indent="0" lvl="0" marL="0" rtl="0" algn="l">
              <a:lnSpc>
                <a:spcPct val="115000"/>
              </a:lnSpc>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88" name="Google Shape;188;p24"/>
          <p:cNvPicPr preferRelativeResize="0"/>
          <p:nvPr/>
        </p:nvPicPr>
        <p:blipFill>
          <a:blip r:embed="rId3">
            <a:alphaModFix/>
          </a:blip>
          <a:stretch>
            <a:fillRect/>
          </a:stretch>
        </p:blipFill>
        <p:spPr>
          <a:xfrm>
            <a:off x="6341" y="0"/>
            <a:ext cx="9131318"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5"/>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Collection and Application</a:t>
            </a:r>
            <a:endParaRPr/>
          </a:p>
        </p:txBody>
      </p:sp>
      <p:sp>
        <p:nvSpPr>
          <p:cNvPr id="194" name="Google Shape;194;p25"/>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b="1" lang="en">
                <a:solidFill>
                  <a:schemeClr val="dk1"/>
                </a:solidFill>
              </a:rPr>
              <a:t>Collaborating</a:t>
            </a:r>
            <a:r>
              <a:rPr lang="en"/>
              <a:t> with existing data agencies </a:t>
            </a:r>
            <a:br>
              <a:rPr lang="en"/>
            </a:br>
            <a:endParaRPr/>
          </a:p>
          <a:p>
            <a:pPr indent="-311150" lvl="0" marL="457200" rtl="0" algn="l">
              <a:spcBef>
                <a:spcPts val="0"/>
              </a:spcBef>
              <a:spcAft>
                <a:spcPts val="0"/>
              </a:spcAft>
              <a:buSzPts val="1300"/>
              <a:buAutoNum type="arabicPeriod"/>
            </a:pPr>
            <a:r>
              <a:rPr b="1" lang="en">
                <a:solidFill>
                  <a:schemeClr val="dk1"/>
                </a:solidFill>
              </a:rPr>
              <a:t>Give-and-take</a:t>
            </a:r>
            <a:r>
              <a:rPr lang="en"/>
              <a:t> with private companies like Uber and Bounce </a:t>
            </a:r>
            <a:br>
              <a:rPr lang="en"/>
            </a:br>
            <a:endParaRPr/>
          </a:p>
          <a:p>
            <a:pPr indent="-311150" lvl="0" marL="457200" rtl="0" algn="l">
              <a:spcBef>
                <a:spcPts val="0"/>
              </a:spcBef>
              <a:spcAft>
                <a:spcPts val="0"/>
              </a:spcAft>
              <a:buSzPts val="1300"/>
              <a:buAutoNum type="arabicPeriod"/>
            </a:pPr>
            <a:r>
              <a:rPr b="1" lang="en">
                <a:solidFill>
                  <a:schemeClr val="dk1"/>
                </a:solidFill>
              </a:rPr>
              <a:t>Introducing</a:t>
            </a:r>
            <a:r>
              <a:rPr lang="en"/>
              <a:t> data collection methods when unable to source from existing </a:t>
            </a:r>
            <a:r>
              <a:rPr lang="en"/>
              <a:t>data</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